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charts/chart13.xml" ContentType="application/vnd.openxmlformats-officedocument.drawingml.chart+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drawings/drawing3.xml" ContentType="application/vnd.openxmlformats-officedocument.drawingml.chartshape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tags/tag1.xml" ContentType="application/vnd.openxmlformats-officedocument.presentationml.tags+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charts/chart8.xml" ContentType="application/vnd.openxmlformats-officedocument.drawingml.chart+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charts/chart10.xml" ContentType="application/vnd.openxmlformats-officedocument.drawingml.chart+xml"/>
  <Override PartName="/ppt/slides/slide89.xml" ContentType="application/vnd.openxmlformats-officedocument.presentationml.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Override PartName="/ppt/tags/tag2.xml" ContentType="application/vnd.openxmlformats-officedocument.presentationml.tags+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harts/chart9.xml" ContentType="application/vnd.openxmlformats-officedocument.drawingml.chart+xml"/>
  <Override PartName="/ppt/notesSlides/notesSlide61.xml" ContentType="application/vnd.openxmlformats-officedocument.presentationml.notesSlide+xml"/>
  <Override PartName="/ppt/charts/chart11.xml" ContentType="application/vnd.openxmlformats-officedocument.drawingml.char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charts/chart12.xml" ContentType="application/vnd.openxmlformats-officedocument.drawingml.chart+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rawings/drawing2.xml" ContentType="application/vnd.openxmlformats-officedocument.drawingml.chartshape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handoutMasterIdLst>
    <p:handoutMasterId r:id="rId93"/>
  </p:handoutMasterIdLst>
  <p:sldIdLst>
    <p:sldId id="409" r:id="rId2"/>
    <p:sldId id="306" r:id="rId3"/>
    <p:sldId id="541" r:id="rId4"/>
    <p:sldId id="542" r:id="rId5"/>
    <p:sldId id="536" r:id="rId6"/>
    <p:sldId id="410" r:id="rId7"/>
    <p:sldId id="413" r:id="rId8"/>
    <p:sldId id="411" r:id="rId9"/>
    <p:sldId id="414" r:id="rId10"/>
    <p:sldId id="412" r:id="rId11"/>
    <p:sldId id="416" r:id="rId12"/>
    <p:sldId id="543" r:id="rId13"/>
    <p:sldId id="422" r:id="rId14"/>
    <p:sldId id="417" r:id="rId15"/>
    <p:sldId id="280" r:id="rId16"/>
    <p:sldId id="281" r:id="rId17"/>
    <p:sldId id="424" r:id="rId18"/>
    <p:sldId id="425" r:id="rId19"/>
    <p:sldId id="418" r:id="rId20"/>
    <p:sldId id="423" r:id="rId21"/>
    <p:sldId id="544" r:id="rId22"/>
    <p:sldId id="430" r:id="rId23"/>
    <p:sldId id="450" r:id="rId24"/>
    <p:sldId id="451" r:id="rId25"/>
    <p:sldId id="439" r:id="rId26"/>
    <p:sldId id="440" r:id="rId27"/>
    <p:sldId id="452" r:id="rId28"/>
    <p:sldId id="545" r:id="rId29"/>
    <p:sldId id="455" r:id="rId30"/>
    <p:sldId id="454" r:id="rId31"/>
    <p:sldId id="456" r:id="rId32"/>
    <p:sldId id="457" r:id="rId33"/>
    <p:sldId id="304" r:id="rId34"/>
    <p:sldId id="279" r:id="rId35"/>
    <p:sldId id="458" r:id="rId36"/>
    <p:sldId id="285" r:id="rId37"/>
    <p:sldId id="284" r:id="rId38"/>
    <p:sldId id="283" r:id="rId39"/>
    <p:sldId id="289" r:id="rId40"/>
    <p:sldId id="288" r:id="rId41"/>
    <p:sldId id="292" r:id="rId42"/>
    <p:sldId id="291" r:id="rId43"/>
    <p:sldId id="404" r:id="rId44"/>
    <p:sldId id="546" r:id="rId45"/>
    <p:sldId id="486" r:id="rId46"/>
    <p:sldId id="487" r:id="rId47"/>
    <p:sldId id="534" r:id="rId48"/>
    <p:sldId id="535" r:id="rId49"/>
    <p:sldId id="533" r:id="rId50"/>
    <p:sldId id="488" r:id="rId51"/>
    <p:sldId id="491" r:id="rId52"/>
    <p:sldId id="492" r:id="rId53"/>
    <p:sldId id="493" r:id="rId54"/>
    <p:sldId id="494" r:id="rId55"/>
    <p:sldId id="495" r:id="rId56"/>
    <p:sldId id="496" r:id="rId57"/>
    <p:sldId id="499" r:id="rId58"/>
    <p:sldId id="550" r:id="rId59"/>
    <p:sldId id="551" r:id="rId60"/>
    <p:sldId id="498" r:id="rId61"/>
    <p:sldId id="547" r:id="rId62"/>
    <p:sldId id="503" r:id="rId63"/>
    <p:sldId id="504" r:id="rId64"/>
    <p:sldId id="505" r:id="rId65"/>
    <p:sldId id="506" r:id="rId66"/>
    <p:sldId id="507" r:id="rId67"/>
    <p:sldId id="508" r:id="rId68"/>
    <p:sldId id="509" r:id="rId69"/>
    <p:sldId id="510" r:id="rId70"/>
    <p:sldId id="511" r:id="rId71"/>
    <p:sldId id="512" r:id="rId72"/>
    <p:sldId id="513" r:id="rId73"/>
    <p:sldId id="548" r:id="rId74"/>
    <p:sldId id="297" r:id="rId75"/>
    <p:sldId id="461" r:id="rId76"/>
    <p:sldId id="462" r:id="rId77"/>
    <p:sldId id="463" r:id="rId78"/>
    <p:sldId id="465" r:id="rId79"/>
    <p:sldId id="466" r:id="rId80"/>
    <p:sldId id="464" r:id="rId81"/>
    <p:sldId id="516" r:id="rId82"/>
    <p:sldId id="379" r:id="rId83"/>
    <p:sldId id="371" r:id="rId84"/>
    <p:sldId id="528" r:id="rId85"/>
    <p:sldId id="529" r:id="rId86"/>
    <p:sldId id="530" r:id="rId87"/>
    <p:sldId id="537" r:id="rId88"/>
    <p:sldId id="539" r:id="rId89"/>
    <p:sldId id="540" r:id="rId90"/>
    <p:sldId id="552"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45" autoAdjust="0"/>
    <p:restoredTop sz="92422" autoAdjust="0"/>
  </p:normalViewPr>
  <p:slideViewPr>
    <p:cSldViewPr>
      <p:cViewPr>
        <p:scale>
          <a:sx n="100" d="100"/>
          <a:sy n="100" d="100"/>
        </p:scale>
        <p:origin x="-1050" y="108"/>
      </p:cViewPr>
      <p:guideLst>
        <p:guide orient="horz" pos="2160"/>
        <p:guide pos="2880"/>
      </p:guideLst>
    </p:cSldViewPr>
  </p:slideViewPr>
  <p:outlineViewPr>
    <p:cViewPr>
      <p:scale>
        <a:sx n="33" d="100"/>
        <a:sy n="33" d="100"/>
      </p:scale>
      <p:origin x="0" y="6030"/>
    </p:cViewPr>
  </p:outlineViewPr>
  <p:notesTextViewPr>
    <p:cViewPr>
      <p:scale>
        <a:sx n="100" d="100"/>
        <a:sy n="100" d="100"/>
      </p:scale>
      <p:origin x="0" y="0"/>
    </p:cViewPr>
  </p:notesTextViewPr>
  <p:sorterViewPr>
    <p:cViewPr>
      <p:scale>
        <a:sx n="100" d="100"/>
        <a:sy n="100" d="100"/>
      </p:scale>
      <p:origin x="0" y="8082"/>
    </p:cViewPr>
  </p:sorterViewPr>
  <p:notesViewPr>
    <p:cSldViewPr>
      <p:cViewPr varScale="1">
        <p:scale>
          <a:sx n="104" d="100"/>
          <a:sy n="104" d="100"/>
        </p:scale>
        <p:origin x="-3462"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Office_Excel_Worksheet7.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Office_Excel_Worksheet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Office_Excel_Worksheet9.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Office_Excel_Worksheet10.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Office_Excel_Worksheet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1" Type="http://schemas.openxmlformats.org/officeDocument/2006/relationships/oleObject" Target="file:///C:\Users\brentb\Downloads\sugarcane%20aphid%20variety%20threshold%202016%20Rohwer%20ar.xlsx"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ntaillon\Documents\2015%20Trials\Trials\Data%20Reports\Adjuvant%20trials%20for%20Dow%20mtg\Summary%20Across%20Adjuvant%20Trials.xlsx" TargetMode="External"/><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ntaillon\Documents\2015%20Trials\Trials\Data%20Reports\Adjuvant%20trials%20for%20Dow%20mtg\Summary%20Across%20Adjuvant%20Trials.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Office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Sheet1!$B$1</c:f>
              <c:strCache>
                <c:ptCount val="1"/>
                <c:pt idx="0">
                  <c:v>No spray</c:v>
                </c:pt>
              </c:strCache>
            </c:strRef>
          </c:tx>
          <c:dLbls>
            <c:delete val="1"/>
          </c:dLbls>
          <c:errBars>
            <c:errBarType val="plus"/>
            <c:errValType val="cust"/>
            <c:plus>
              <c:numLit>
                <c:formatCode>General</c:formatCode>
                <c:ptCount val="6"/>
                <c:pt idx="0">
                  <c:v>0.25</c:v>
                </c:pt>
                <c:pt idx="1">
                  <c:v>0.25</c:v>
                </c:pt>
                <c:pt idx="2">
                  <c:v>0</c:v>
                </c:pt>
                <c:pt idx="3">
                  <c:v>0</c:v>
                </c:pt>
                <c:pt idx="4">
                  <c:v>0.9</c:v>
                </c:pt>
                <c:pt idx="5">
                  <c:v>0.4</c:v>
                </c:pt>
              </c:numLit>
            </c:plus>
            <c:minus>
              <c:numLit>
                <c:formatCode>General</c:formatCode>
                <c:ptCount val="1"/>
                <c:pt idx="0">
                  <c:v>1</c:v>
                </c:pt>
              </c:numLit>
            </c:minus>
            <c:spPr>
              <a:ln w="25400"/>
            </c:spPr>
          </c:errBars>
          <c:cat>
            <c:strRef>
              <c:f>Sheet1!$A$2:$A$7</c:f>
              <c:strCache>
                <c:ptCount val="6"/>
                <c:pt idx="0">
                  <c:v>AT2752xRT430</c:v>
                </c:pt>
                <c:pt idx="1">
                  <c:v>AT2752xRT2783</c:v>
                </c:pt>
                <c:pt idx="2">
                  <c:v>Chromatin KS585</c:v>
                </c:pt>
                <c:pt idx="3">
                  <c:v>SS800A</c:v>
                </c:pt>
                <c:pt idx="4">
                  <c:v>Pioneer 83P17</c:v>
                </c:pt>
                <c:pt idx="5">
                  <c:v>Dekalb DKS3707</c:v>
                </c:pt>
              </c:strCache>
            </c:strRef>
          </c:cat>
          <c:val>
            <c:numRef>
              <c:f>Sheet1!$B$2:$B$7</c:f>
              <c:numCache>
                <c:formatCode>General</c:formatCode>
                <c:ptCount val="6"/>
                <c:pt idx="0">
                  <c:v>5.25</c:v>
                </c:pt>
                <c:pt idx="1">
                  <c:v>1.25</c:v>
                </c:pt>
                <c:pt idx="2">
                  <c:v>7</c:v>
                </c:pt>
                <c:pt idx="3">
                  <c:v>6</c:v>
                </c:pt>
                <c:pt idx="4">
                  <c:v>3.75</c:v>
                </c:pt>
                <c:pt idx="5">
                  <c:v>2</c:v>
                </c:pt>
              </c:numCache>
            </c:numRef>
          </c:val>
        </c:ser>
        <c:ser>
          <c:idx val="1"/>
          <c:order val="1"/>
          <c:tx>
            <c:strRef>
              <c:f>Sheet1!$C$1</c:f>
              <c:strCache>
                <c:ptCount val="1"/>
                <c:pt idx="0">
                  <c:v>Spray</c:v>
                </c:pt>
              </c:strCache>
            </c:strRef>
          </c:tx>
          <c:dLbls>
            <c:delete val="1"/>
          </c:dLbls>
          <c:errBars>
            <c:errBarType val="plus"/>
            <c:errValType val="cust"/>
            <c:plus>
              <c:numLit>
                <c:formatCode>General</c:formatCode>
                <c:ptCount val="6"/>
                <c:pt idx="0">
                  <c:v>0.27</c:v>
                </c:pt>
                <c:pt idx="1">
                  <c:v>0.25</c:v>
                </c:pt>
                <c:pt idx="2">
                  <c:v>0.5</c:v>
                </c:pt>
                <c:pt idx="3">
                  <c:v>0.25</c:v>
                </c:pt>
                <c:pt idx="4">
                  <c:v>0.25</c:v>
                </c:pt>
                <c:pt idx="5">
                  <c:v>0.25</c:v>
                </c:pt>
              </c:numLit>
            </c:plus>
            <c:minus>
              <c:numLit>
                <c:formatCode>General</c:formatCode>
                <c:ptCount val="1"/>
                <c:pt idx="0">
                  <c:v>1</c:v>
                </c:pt>
              </c:numLit>
            </c:minus>
            <c:spPr>
              <a:ln w="25400"/>
            </c:spPr>
          </c:errBars>
          <c:cat>
            <c:strRef>
              <c:f>Sheet1!$A$2:$A$7</c:f>
              <c:strCache>
                <c:ptCount val="6"/>
                <c:pt idx="0">
                  <c:v>AT2752xRT430</c:v>
                </c:pt>
                <c:pt idx="1">
                  <c:v>AT2752xRT2783</c:v>
                </c:pt>
                <c:pt idx="2">
                  <c:v>Chromatin KS585</c:v>
                </c:pt>
                <c:pt idx="3">
                  <c:v>SS800A</c:v>
                </c:pt>
                <c:pt idx="4">
                  <c:v>Pioneer 83P17</c:v>
                </c:pt>
                <c:pt idx="5">
                  <c:v>Dekalb DKS3707</c:v>
                </c:pt>
              </c:strCache>
            </c:strRef>
          </c:cat>
          <c:val>
            <c:numRef>
              <c:f>Sheet1!$C$2:$C$7</c:f>
              <c:numCache>
                <c:formatCode>General</c:formatCode>
                <c:ptCount val="6"/>
                <c:pt idx="0">
                  <c:v>1.5</c:v>
                </c:pt>
                <c:pt idx="1">
                  <c:v>1.25</c:v>
                </c:pt>
                <c:pt idx="2">
                  <c:v>4.25</c:v>
                </c:pt>
                <c:pt idx="3">
                  <c:v>2.25</c:v>
                </c:pt>
                <c:pt idx="4">
                  <c:v>1.25</c:v>
                </c:pt>
                <c:pt idx="5">
                  <c:v>1.25</c:v>
                </c:pt>
              </c:numCache>
            </c:numRef>
          </c:val>
        </c:ser>
        <c:dLbls>
          <c:showVal val="1"/>
        </c:dLbls>
        <c:axId val="164764288"/>
        <c:axId val="164774272"/>
      </c:barChart>
      <c:catAx>
        <c:axId val="164764288"/>
        <c:scaling>
          <c:orientation val="minMax"/>
        </c:scaling>
        <c:axPos val="b"/>
        <c:tickLblPos val="nextTo"/>
        <c:txPr>
          <a:bodyPr rot="-1260000"/>
          <a:lstStyle/>
          <a:p>
            <a:pPr>
              <a:defRPr/>
            </a:pPr>
            <a:endParaRPr lang="en-US"/>
          </a:p>
        </c:txPr>
        <c:crossAx val="164774272"/>
        <c:crosses val="autoZero"/>
        <c:auto val="1"/>
        <c:lblAlgn val="ctr"/>
        <c:lblOffset val="100"/>
      </c:catAx>
      <c:valAx>
        <c:axId val="164774272"/>
        <c:scaling>
          <c:orientation val="minMax"/>
        </c:scaling>
        <c:axPos val="l"/>
        <c:majorGridlines/>
        <c:title>
          <c:tx>
            <c:rich>
              <a:bodyPr rot="-5400000" vert="horz"/>
              <a:lstStyle/>
              <a:p>
                <a:pPr>
                  <a:defRPr/>
                </a:pPr>
                <a:r>
                  <a:rPr lang="en-US" dirty="0" smtClean="0"/>
                  <a:t>Plant Injury Rating </a:t>
                </a:r>
                <a:endParaRPr lang="en-US" dirty="0"/>
              </a:p>
            </c:rich>
          </c:tx>
          <c:layout/>
        </c:title>
        <c:numFmt formatCode="General" sourceLinked="1"/>
        <c:tickLblPos val="nextTo"/>
        <c:crossAx val="164764288"/>
        <c:crosses val="autoZero"/>
        <c:crossBetween val="between"/>
      </c:valAx>
    </c:plotArea>
    <c:legend>
      <c:legendPos val="t"/>
      <c:layout/>
      <c:txPr>
        <a:bodyPr/>
        <a:lstStyle/>
        <a:p>
          <a:pPr>
            <a:defRPr sz="2000" baseline="0"/>
          </a:pPr>
          <a:endParaRPr lang="en-US"/>
        </a:p>
      </c:txPr>
    </c:legend>
    <c:plotVisOnly val="1"/>
    <c:dispBlanksAs val="gap"/>
  </c:chart>
  <c:txPr>
    <a:bodyPr/>
    <a:lstStyle/>
    <a:p>
      <a:pPr>
        <a:defRPr sz="1800"/>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ser>
          <c:idx val="0"/>
          <c:order val="0"/>
          <c:tx>
            <c:v>Grain head</c:v>
          </c:tx>
          <c:spPr>
            <a:solidFill>
              <a:schemeClr val="tx1"/>
            </a:solidFill>
          </c:spPr>
          <c:errBars>
            <c:errBarType val="both"/>
            <c:errValType val="cust"/>
            <c:plus>
              <c:numRef>
                <c:f>'AOV Means Table 1 untransformed'!$N$26:$N$34</c:f>
                <c:numCache>
                  <c:formatCode>General</c:formatCode>
                  <c:ptCount val="9"/>
                  <c:pt idx="0">
                    <c:v>4.8</c:v>
                  </c:pt>
                  <c:pt idx="1">
                    <c:v>15.1</c:v>
                  </c:pt>
                  <c:pt idx="2">
                    <c:v>17.600000000000001</c:v>
                  </c:pt>
                  <c:pt idx="3">
                    <c:v>0.70000000000000062</c:v>
                  </c:pt>
                  <c:pt idx="4">
                    <c:v>1.2</c:v>
                  </c:pt>
                  <c:pt idx="5">
                    <c:v>0.1</c:v>
                  </c:pt>
                  <c:pt idx="6">
                    <c:v>0</c:v>
                  </c:pt>
                  <c:pt idx="7">
                    <c:v>0</c:v>
                  </c:pt>
                  <c:pt idx="8">
                    <c:v>0.1</c:v>
                  </c:pt>
                </c:numCache>
              </c:numRef>
            </c:plus>
            <c:minus>
              <c:numRef>
                <c:f>'AOV Means Table 1 untransformed'!$N$26:$N$34</c:f>
                <c:numCache>
                  <c:formatCode>General</c:formatCode>
                  <c:ptCount val="9"/>
                  <c:pt idx="0">
                    <c:v>4.8</c:v>
                  </c:pt>
                  <c:pt idx="1">
                    <c:v>15.1</c:v>
                  </c:pt>
                  <c:pt idx="2">
                    <c:v>17.600000000000001</c:v>
                  </c:pt>
                  <c:pt idx="3">
                    <c:v>0.70000000000000062</c:v>
                  </c:pt>
                  <c:pt idx="4">
                    <c:v>1.2</c:v>
                  </c:pt>
                  <c:pt idx="5">
                    <c:v>0.1</c:v>
                  </c:pt>
                  <c:pt idx="6">
                    <c:v>0</c:v>
                  </c:pt>
                  <c:pt idx="7">
                    <c:v>0</c:v>
                  </c:pt>
                  <c:pt idx="8">
                    <c:v>0.1</c:v>
                  </c:pt>
                </c:numCache>
              </c:numRef>
            </c:minus>
          </c:errBars>
          <c:cat>
            <c:strRef>
              <c:f>'AOV Means Table 1 untransformed'!$B$26:$B$34</c:f>
              <c:strCache>
                <c:ptCount val="9"/>
                <c:pt idx="0">
                  <c:v>Untreated</c:v>
                </c:pt>
                <c:pt idx="1">
                  <c:v>Roundup</c:v>
                </c:pt>
                <c:pt idx="2">
                  <c:v>Sodium chlorate</c:v>
                </c:pt>
                <c:pt idx="3">
                  <c:v>Transform</c:v>
                </c:pt>
                <c:pt idx="4">
                  <c:v>Sivanto</c:v>
                </c:pt>
                <c:pt idx="5">
                  <c:v>Roundup + Transform</c:v>
                </c:pt>
                <c:pt idx="6">
                  <c:v>Roundup + Sivanto</c:v>
                </c:pt>
                <c:pt idx="7">
                  <c:v>Sodium chlorate + Transform</c:v>
                </c:pt>
                <c:pt idx="8">
                  <c:v>Sodium chlorate + Sivanto</c:v>
                </c:pt>
              </c:strCache>
            </c:strRef>
          </c:cat>
          <c:val>
            <c:numRef>
              <c:f>'AOV Means Table 1 untransformed'!$L$26:$L$34</c:f>
              <c:numCache>
                <c:formatCode>General</c:formatCode>
                <c:ptCount val="9"/>
                <c:pt idx="0">
                  <c:v>13.2</c:v>
                </c:pt>
                <c:pt idx="1">
                  <c:v>67.5</c:v>
                </c:pt>
                <c:pt idx="2">
                  <c:v>76.7</c:v>
                </c:pt>
                <c:pt idx="3">
                  <c:v>1.4</c:v>
                </c:pt>
                <c:pt idx="4">
                  <c:v>2</c:v>
                </c:pt>
                <c:pt idx="5">
                  <c:v>0.1</c:v>
                </c:pt>
                <c:pt idx="6">
                  <c:v>0.1</c:v>
                </c:pt>
                <c:pt idx="7">
                  <c:v>0</c:v>
                </c:pt>
                <c:pt idx="8">
                  <c:v>0.1</c:v>
                </c:pt>
              </c:numCache>
            </c:numRef>
          </c:val>
        </c:ser>
        <c:ser>
          <c:idx val="1"/>
          <c:order val="1"/>
          <c:tx>
            <c:v>Flag leaf</c:v>
          </c:tx>
          <c:spPr>
            <a:solidFill>
              <a:srgbClr val="FF0000"/>
            </a:solidFill>
          </c:spPr>
          <c:errBars>
            <c:errBarType val="both"/>
            <c:errValType val="cust"/>
            <c:plus>
              <c:numRef>
                <c:f>'AOV Means Table 1 untransformed'!$Q$26:$Q$34</c:f>
                <c:numCache>
                  <c:formatCode>General</c:formatCode>
                  <c:ptCount val="9"/>
                  <c:pt idx="0">
                    <c:v>16.100000000000001</c:v>
                  </c:pt>
                  <c:pt idx="1">
                    <c:v>21.2</c:v>
                  </c:pt>
                  <c:pt idx="2">
                    <c:v>11.4</c:v>
                  </c:pt>
                  <c:pt idx="3">
                    <c:v>3.8</c:v>
                  </c:pt>
                  <c:pt idx="4">
                    <c:v>1</c:v>
                  </c:pt>
                  <c:pt idx="5">
                    <c:v>0.5</c:v>
                  </c:pt>
                  <c:pt idx="6">
                    <c:v>1.1000000000000001</c:v>
                  </c:pt>
                  <c:pt idx="7">
                    <c:v>0.60000000000000064</c:v>
                  </c:pt>
                  <c:pt idx="8">
                    <c:v>0.5</c:v>
                  </c:pt>
                </c:numCache>
              </c:numRef>
            </c:plus>
            <c:minus>
              <c:numRef>
                <c:f>'AOV Means Table 1 untransformed'!$Q$26:$Q$34</c:f>
                <c:numCache>
                  <c:formatCode>General</c:formatCode>
                  <c:ptCount val="9"/>
                  <c:pt idx="0">
                    <c:v>16.100000000000001</c:v>
                  </c:pt>
                  <c:pt idx="1">
                    <c:v>21.2</c:v>
                  </c:pt>
                  <c:pt idx="2">
                    <c:v>11.4</c:v>
                  </c:pt>
                  <c:pt idx="3">
                    <c:v>3.8</c:v>
                  </c:pt>
                  <c:pt idx="4">
                    <c:v>1</c:v>
                  </c:pt>
                  <c:pt idx="5">
                    <c:v>0.5</c:v>
                  </c:pt>
                  <c:pt idx="6">
                    <c:v>1.1000000000000001</c:v>
                  </c:pt>
                  <c:pt idx="7">
                    <c:v>0.60000000000000064</c:v>
                  </c:pt>
                  <c:pt idx="8">
                    <c:v>0.5</c:v>
                  </c:pt>
                </c:numCache>
              </c:numRef>
            </c:minus>
          </c:errBars>
          <c:cat>
            <c:strRef>
              <c:f>'AOV Means Table 1 untransformed'!$B$26:$B$34</c:f>
              <c:strCache>
                <c:ptCount val="9"/>
                <c:pt idx="0">
                  <c:v>Untreated</c:v>
                </c:pt>
                <c:pt idx="1">
                  <c:v>Roundup</c:v>
                </c:pt>
                <c:pt idx="2">
                  <c:v>Sodium chlorate</c:v>
                </c:pt>
                <c:pt idx="3">
                  <c:v>Transform</c:v>
                </c:pt>
                <c:pt idx="4">
                  <c:v>Sivanto</c:v>
                </c:pt>
                <c:pt idx="5">
                  <c:v>Roundup + Transform</c:v>
                </c:pt>
                <c:pt idx="6">
                  <c:v>Roundup + Sivanto</c:v>
                </c:pt>
                <c:pt idx="7">
                  <c:v>Sodium chlorate + Transform</c:v>
                </c:pt>
                <c:pt idx="8">
                  <c:v>Sodium chlorate + Sivanto</c:v>
                </c:pt>
              </c:strCache>
            </c:strRef>
          </c:cat>
          <c:val>
            <c:numRef>
              <c:f>'AOV Means Table 1 untransformed'!$O$26:$O$34</c:f>
              <c:numCache>
                <c:formatCode>General</c:formatCode>
                <c:ptCount val="9"/>
                <c:pt idx="0">
                  <c:v>109</c:v>
                </c:pt>
                <c:pt idx="1">
                  <c:v>147.1</c:v>
                </c:pt>
                <c:pt idx="2">
                  <c:v>31.7</c:v>
                </c:pt>
                <c:pt idx="3">
                  <c:v>9.4</c:v>
                </c:pt>
                <c:pt idx="4">
                  <c:v>3.2</c:v>
                </c:pt>
                <c:pt idx="5">
                  <c:v>1.1000000000000001</c:v>
                </c:pt>
                <c:pt idx="6">
                  <c:v>3.2</c:v>
                </c:pt>
                <c:pt idx="7">
                  <c:v>0.70000000000000062</c:v>
                </c:pt>
                <c:pt idx="8">
                  <c:v>0.70000000000000062</c:v>
                </c:pt>
              </c:numCache>
            </c:numRef>
          </c:val>
        </c:ser>
        <c:axId val="167328000"/>
        <c:axId val="167354368"/>
      </c:barChart>
      <c:catAx>
        <c:axId val="167328000"/>
        <c:scaling>
          <c:orientation val="minMax"/>
        </c:scaling>
        <c:axPos val="b"/>
        <c:tickLblPos val="nextTo"/>
        <c:txPr>
          <a:bodyPr/>
          <a:lstStyle/>
          <a:p>
            <a:pPr>
              <a:defRPr sz="1400" b="1"/>
            </a:pPr>
            <a:endParaRPr lang="en-US"/>
          </a:p>
        </c:txPr>
        <c:crossAx val="167354368"/>
        <c:crosses val="autoZero"/>
        <c:auto val="1"/>
        <c:lblAlgn val="ctr"/>
        <c:lblOffset val="100"/>
      </c:catAx>
      <c:valAx>
        <c:axId val="167354368"/>
        <c:scaling>
          <c:orientation val="minMax"/>
        </c:scaling>
        <c:axPos val="l"/>
        <c:title>
          <c:tx>
            <c:rich>
              <a:bodyPr rot="-5400000" vert="horz"/>
              <a:lstStyle/>
              <a:p>
                <a:pPr>
                  <a:defRPr sz="1800"/>
                </a:pPr>
                <a:r>
                  <a:rPr lang="en-US" sz="1800"/>
                  <a:t>Aphids per leaf/head</a:t>
                </a:r>
              </a:p>
            </c:rich>
          </c:tx>
          <c:layout>
            <c:manualLayout>
              <c:xMode val="edge"/>
              <c:yMode val="edge"/>
              <c:x val="5.8547739457949534E-3"/>
              <c:y val="0.34704964449677544"/>
            </c:manualLayout>
          </c:layout>
        </c:title>
        <c:numFmt formatCode="General" sourceLinked="1"/>
        <c:tickLblPos val="nextTo"/>
        <c:txPr>
          <a:bodyPr/>
          <a:lstStyle/>
          <a:p>
            <a:pPr>
              <a:defRPr sz="1600" b="1"/>
            </a:pPr>
            <a:endParaRPr lang="en-US"/>
          </a:p>
        </c:txPr>
        <c:crossAx val="167328000"/>
        <c:crosses val="autoZero"/>
        <c:crossBetween val="between"/>
      </c:valAx>
      <c:spPr>
        <a:noFill/>
        <a:ln w="25400">
          <a:noFill/>
        </a:ln>
      </c:spPr>
    </c:plotArea>
    <c:legend>
      <c:legendPos val="r"/>
      <c:layout>
        <c:manualLayout>
          <c:xMode val="edge"/>
          <c:yMode val="edge"/>
          <c:x val="0.50577697921324749"/>
          <c:y val="0.3335941480804353"/>
          <c:w val="0.14141803085973156"/>
          <c:h val="0.10233798156103352"/>
        </c:manualLayout>
      </c:layout>
      <c:overlay val="1"/>
      <c:txPr>
        <a:bodyPr/>
        <a:lstStyle/>
        <a:p>
          <a:pPr>
            <a:defRPr sz="1600" b="1"/>
          </a:pPr>
          <a:endParaRPr lang="en-US"/>
        </a:p>
      </c:txPr>
    </c:legend>
    <c:plotVisOnly val="1"/>
    <c:dispBlanksAs val="gap"/>
  </c:chart>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dirty="0" smtClean="0"/>
              <a:t>Early Planting (May 11)</a:t>
            </a:r>
          </a:p>
        </c:rich>
      </c:tx>
      <c:layout>
        <c:manualLayout>
          <c:xMode val="edge"/>
          <c:yMode val="edge"/>
          <c:x val="0.31660818713450412"/>
          <c:y val="2.0000000000000011E-2"/>
        </c:manualLayout>
      </c:layout>
      <c:overlay val="1"/>
    </c:title>
    <c:plotArea>
      <c:layout>
        <c:manualLayout>
          <c:layoutTarget val="inner"/>
          <c:xMode val="edge"/>
          <c:yMode val="edge"/>
          <c:x val="0.25867322104830703"/>
          <c:y val="0.160057480314961"/>
          <c:w val="0.70301206828934359"/>
          <c:h val="0.64169711286089537"/>
        </c:manualLayout>
      </c:layout>
      <c:barChart>
        <c:barDir val="col"/>
        <c:grouping val="clustered"/>
        <c:ser>
          <c:idx val="0"/>
          <c:order val="0"/>
          <c:tx>
            <c:strRef>
              <c:f>Sheet1!$B$1</c:f>
              <c:strCache>
                <c:ptCount val="1"/>
                <c:pt idx="0">
                  <c:v>Neonic Seed Trt</c:v>
                </c:pt>
              </c:strCache>
            </c:strRef>
          </c:tx>
          <c:errBars>
            <c:errBarType val="both"/>
            <c:errValType val="cust"/>
            <c:plus>
              <c:numRef>
                <c:f>Sheet1!$I$16:$I$17</c:f>
                <c:numCache>
                  <c:formatCode>General</c:formatCode>
                  <c:ptCount val="2"/>
                  <c:pt idx="0">
                    <c:v>103.97084678485578</c:v>
                  </c:pt>
                  <c:pt idx="1">
                    <c:v>398.90474948407569</c:v>
                  </c:pt>
                </c:numCache>
              </c:numRef>
            </c:plus>
            <c:minus>
              <c:numRef>
                <c:f>Sheet1!$I$16:$I$17</c:f>
                <c:numCache>
                  <c:formatCode>General</c:formatCode>
                  <c:ptCount val="2"/>
                  <c:pt idx="0">
                    <c:v>103.97084678485578</c:v>
                  </c:pt>
                  <c:pt idx="1">
                    <c:v>398.90474948407569</c:v>
                  </c:pt>
                </c:numCache>
              </c:numRef>
            </c:minus>
          </c:errBars>
          <c:cat>
            <c:strRef>
              <c:f>Sheet1!$A$2:$A$3</c:f>
              <c:strCache>
                <c:ptCount val="2"/>
                <c:pt idx="0">
                  <c:v>DK44-20</c:v>
                </c:pt>
                <c:pt idx="1">
                  <c:v>DK37-07</c:v>
                </c:pt>
              </c:strCache>
            </c:strRef>
          </c:cat>
          <c:val>
            <c:numRef>
              <c:f>Sheet1!$B$2:$B$3</c:f>
              <c:numCache>
                <c:formatCode>General</c:formatCode>
                <c:ptCount val="2"/>
                <c:pt idx="0">
                  <c:v>1202.4581457794859</c:v>
                </c:pt>
                <c:pt idx="1">
                  <c:v>2209.7251162258522</c:v>
                </c:pt>
              </c:numCache>
            </c:numRef>
          </c:val>
        </c:ser>
        <c:ser>
          <c:idx val="1"/>
          <c:order val="1"/>
          <c:tx>
            <c:strRef>
              <c:f>Sheet1!$C$1</c:f>
              <c:strCache>
                <c:ptCount val="1"/>
                <c:pt idx="0">
                  <c:v>Untreated Seed</c:v>
                </c:pt>
              </c:strCache>
            </c:strRef>
          </c:tx>
          <c:errBars>
            <c:errBarType val="both"/>
            <c:errValType val="cust"/>
            <c:plus>
              <c:numRef>
                <c:f>Sheet1!$J$16:$J$17</c:f>
                <c:numCache>
                  <c:formatCode>General</c:formatCode>
                  <c:ptCount val="2"/>
                  <c:pt idx="0">
                    <c:v>112.96608850424749</c:v>
                  </c:pt>
                  <c:pt idx="1">
                    <c:v>114.54709264185323</c:v>
                  </c:pt>
                </c:numCache>
              </c:numRef>
            </c:plus>
            <c:minus>
              <c:numRef>
                <c:f>Sheet1!$J$16:$J$17</c:f>
                <c:numCache>
                  <c:formatCode>General</c:formatCode>
                  <c:ptCount val="2"/>
                  <c:pt idx="0">
                    <c:v>112.96608850424749</c:v>
                  </c:pt>
                  <c:pt idx="1">
                    <c:v>114.54709264185323</c:v>
                  </c:pt>
                </c:numCache>
              </c:numRef>
            </c:minus>
          </c:errBars>
          <c:cat>
            <c:strRef>
              <c:f>Sheet1!$A$2:$A$3</c:f>
              <c:strCache>
                <c:ptCount val="2"/>
                <c:pt idx="0">
                  <c:v>DK44-20</c:v>
                </c:pt>
                <c:pt idx="1">
                  <c:v>DK37-07</c:v>
                </c:pt>
              </c:strCache>
            </c:strRef>
          </c:cat>
          <c:val>
            <c:numRef>
              <c:f>Sheet1!$C$2:$C$3</c:f>
              <c:numCache>
                <c:formatCode>General</c:formatCode>
                <c:ptCount val="2"/>
                <c:pt idx="0">
                  <c:v>949.58243266212685</c:v>
                </c:pt>
                <c:pt idx="1">
                  <c:v>2274.2847346400367</c:v>
                </c:pt>
              </c:numCache>
            </c:numRef>
          </c:val>
        </c:ser>
        <c:axId val="167575552"/>
        <c:axId val="167577088"/>
      </c:barChart>
      <c:catAx>
        <c:axId val="167575552"/>
        <c:scaling>
          <c:orientation val="minMax"/>
        </c:scaling>
        <c:axPos val="b"/>
        <c:tickLblPos val="nextTo"/>
        <c:spPr>
          <a:ln w="12700">
            <a:solidFill>
              <a:schemeClr val="tx1"/>
            </a:solidFill>
          </a:ln>
        </c:spPr>
        <c:crossAx val="167577088"/>
        <c:crosses val="autoZero"/>
        <c:auto val="1"/>
        <c:lblAlgn val="ctr"/>
        <c:lblOffset val="100"/>
      </c:catAx>
      <c:valAx>
        <c:axId val="167577088"/>
        <c:scaling>
          <c:orientation val="minMax"/>
        </c:scaling>
        <c:axPos val="l"/>
        <c:title>
          <c:tx>
            <c:rich>
              <a:bodyPr rot="-5400000" vert="horz"/>
              <a:lstStyle/>
              <a:p>
                <a:pPr>
                  <a:defRPr/>
                </a:pPr>
                <a:r>
                  <a:rPr lang="en-US"/>
                  <a:t>Sorghum Yield (lb/A)</a:t>
                </a:r>
              </a:p>
            </c:rich>
          </c:tx>
          <c:layout>
            <c:manualLayout>
              <c:xMode val="edge"/>
              <c:yMode val="edge"/>
              <c:x val="4.0127952755905499E-3"/>
              <c:y val="0.26222052116507832"/>
            </c:manualLayout>
          </c:layout>
        </c:title>
        <c:numFmt formatCode="General" sourceLinked="1"/>
        <c:tickLblPos val="nextTo"/>
        <c:spPr>
          <a:ln w="12700">
            <a:solidFill>
              <a:schemeClr val="tx1"/>
            </a:solidFill>
          </a:ln>
        </c:spPr>
        <c:crossAx val="167575552"/>
        <c:crosses val="autoZero"/>
        <c:crossBetween val="between"/>
      </c:valAx>
    </c:plotArea>
    <c:legend>
      <c:legendPos val="r"/>
      <c:layout>
        <c:manualLayout>
          <c:xMode val="edge"/>
          <c:yMode val="edge"/>
          <c:x val="0.24337408481834524"/>
          <c:y val="0.13910551181102371"/>
          <c:w val="0.74466662061979272"/>
          <c:h val="0.12139427749987799"/>
        </c:manualLayout>
      </c:layout>
    </c:legend>
    <c:plotVisOnly val="1"/>
    <c:dispBlanksAs val="gap"/>
  </c:chart>
  <c:txPr>
    <a:bodyPr/>
    <a:lstStyle/>
    <a:p>
      <a:pPr>
        <a:defRPr sz="1400"/>
      </a:pPr>
      <a:endParaRPr lang="en-U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dirty="0" smtClean="0"/>
              <a:t>Late</a:t>
            </a:r>
            <a:r>
              <a:rPr lang="en-US" baseline="0" dirty="0" smtClean="0"/>
              <a:t> Planted (June 23)</a:t>
            </a:r>
          </a:p>
        </c:rich>
      </c:tx>
      <c:layout>
        <c:manualLayout>
          <c:xMode val="edge"/>
          <c:yMode val="edge"/>
          <c:x val="0.25637550602784903"/>
          <c:y val="4.2897694853360979E-2"/>
        </c:manualLayout>
      </c:layout>
    </c:title>
    <c:plotArea>
      <c:layout>
        <c:manualLayout>
          <c:layoutTarget val="inner"/>
          <c:xMode val="edge"/>
          <c:yMode val="edge"/>
          <c:x val="0.21159851729060186"/>
          <c:y val="0.18036325459317626"/>
          <c:w val="0.75530584100716225"/>
          <c:h val="0.69937585301837557"/>
        </c:manualLayout>
      </c:layout>
      <c:barChart>
        <c:barDir val="col"/>
        <c:grouping val="clustered"/>
        <c:ser>
          <c:idx val="0"/>
          <c:order val="0"/>
          <c:tx>
            <c:strRef>
              <c:f>Sheet1!$B$1</c:f>
              <c:strCache>
                <c:ptCount val="1"/>
                <c:pt idx="0">
                  <c:v>Neonic Seed Trt</c:v>
                </c:pt>
              </c:strCache>
            </c:strRef>
          </c:tx>
          <c:errBars>
            <c:errBarType val="both"/>
            <c:errValType val="cust"/>
            <c:plus>
              <c:numRef>
                <c:f>Sheet1!$O$17:$O$18</c:f>
                <c:numCache>
                  <c:formatCode>General</c:formatCode>
                  <c:ptCount val="2"/>
                  <c:pt idx="0">
                    <c:v>0</c:v>
                  </c:pt>
                  <c:pt idx="1">
                    <c:v>52.536593365755003</c:v>
                  </c:pt>
                </c:numCache>
              </c:numRef>
            </c:plus>
            <c:minus>
              <c:numRef>
                <c:f>Sheet1!$O$17:$O$18</c:f>
                <c:numCache>
                  <c:formatCode>General</c:formatCode>
                  <c:ptCount val="2"/>
                  <c:pt idx="0">
                    <c:v>0</c:v>
                  </c:pt>
                  <c:pt idx="1">
                    <c:v>52.536593365755003</c:v>
                  </c:pt>
                </c:numCache>
              </c:numRef>
            </c:minus>
          </c:errBars>
          <c:cat>
            <c:strRef>
              <c:f>Sheet1!$A$2:$A$3</c:f>
              <c:strCache>
                <c:ptCount val="2"/>
                <c:pt idx="0">
                  <c:v>DK44-20</c:v>
                </c:pt>
                <c:pt idx="1">
                  <c:v>DK37-07</c:v>
                </c:pt>
              </c:strCache>
            </c:strRef>
          </c:cat>
          <c:val>
            <c:numRef>
              <c:f>Sheet1!$B$2:$B$3</c:f>
              <c:numCache>
                <c:formatCode>General</c:formatCode>
                <c:ptCount val="2"/>
                <c:pt idx="0">
                  <c:v>0</c:v>
                </c:pt>
                <c:pt idx="1">
                  <c:v>1100</c:v>
                </c:pt>
              </c:numCache>
            </c:numRef>
          </c:val>
        </c:ser>
        <c:ser>
          <c:idx val="1"/>
          <c:order val="1"/>
          <c:tx>
            <c:strRef>
              <c:f>Sheet1!$C$1</c:f>
              <c:strCache>
                <c:ptCount val="1"/>
                <c:pt idx="0">
                  <c:v>Untreated Seed</c:v>
                </c:pt>
              </c:strCache>
            </c:strRef>
          </c:tx>
          <c:errBars>
            <c:errBarType val="both"/>
            <c:errValType val="cust"/>
            <c:plus>
              <c:numRef>
                <c:f>Sheet1!$N$17:$N$18</c:f>
                <c:numCache>
                  <c:formatCode>General</c:formatCode>
                  <c:ptCount val="2"/>
                  <c:pt idx="0">
                    <c:v>0</c:v>
                  </c:pt>
                  <c:pt idx="1">
                    <c:v>95.457729468478774</c:v>
                  </c:pt>
                </c:numCache>
              </c:numRef>
            </c:plus>
            <c:minus>
              <c:numRef>
                <c:f>Sheet1!$N$17:$N$18</c:f>
                <c:numCache>
                  <c:formatCode>General</c:formatCode>
                  <c:ptCount val="2"/>
                  <c:pt idx="0">
                    <c:v>0</c:v>
                  </c:pt>
                  <c:pt idx="1">
                    <c:v>95.457729468478774</c:v>
                  </c:pt>
                </c:numCache>
              </c:numRef>
            </c:minus>
          </c:errBars>
          <c:cat>
            <c:strRef>
              <c:f>Sheet1!$A$2:$A$3</c:f>
              <c:strCache>
                <c:ptCount val="2"/>
                <c:pt idx="0">
                  <c:v>DK44-20</c:v>
                </c:pt>
                <c:pt idx="1">
                  <c:v>DK37-07</c:v>
                </c:pt>
              </c:strCache>
            </c:strRef>
          </c:cat>
          <c:val>
            <c:numRef>
              <c:f>Sheet1!$C$2:$C$3</c:f>
              <c:numCache>
                <c:formatCode>General</c:formatCode>
                <c:ptCount val="2"/>
                <c:pt idx="0">
                  <c:v>0</c:v>
                </c:pt>
                <c:pt idx="1">
                  <c:v>775</c:v>
                </c:pt>
              </c:numCache>
            </c:numRef>
          </c:val>
        </c:ser>
        <c:axId val="168274944"/>
        <c:axId val="168284928"/>
      </c:barChart>
      <c:catAx>
        <c:axId val="168274944"/>
        <c:scaling>
          <c:orientation val="minMax"/>
        </c:scaling>
        <c:axPos val="b"/>
        <c:tickLblPos val="nextTo"/>
        <c:spPr>
          <a:ln w="12700">
            <a:solidFill>
              <a:schemeClr val="tx1"/>
            </a:solidFill>
          </a:ln>
        </c:spPr>
        <c:crossAx val="168284928"/>
        <c:crosses val="autoZero"/>
        <c:auto val="1"/>
        <c:lblAlgn val="ctr"/>
        <c:lblOffset val="100"/>
      </c:catAx>
      <c:valAx>
        <c:axId val="168284928"/>
        <c:scaling>
          <c:orientation val="minMax"/>
          <c:max val="3000"/>
        </c:scaling>
        <c:axPos val="l"/>
        <c:numFmt formatCode="General" sourceLinked="1"/>
        <c:tickLblPos val="nextTo"/>
        <c:spPr>
          <a:ln w="12700">
            <a:solidFill>
              <a:schemeClr val="tx1"/>
            </a:solidFill>
          </a:ln>
        </c:spPr>
        <c:crossAx val="168274944"/>
        <c:crosses val="autoZero"/>
        <c:crossBetween val="between"/>
      </c:valAx>
    </c:plotArea>
    <c:legend>
      <c:legendPos val="r"/>
      <c:layout>
        <c:manualLayout>
          <c:xMode val="edge"/>
          <c:yMode val="edge"/>
          <c:x val="0.23385604341830171"/>
          <c:y val="0.17514150405112439"/>
          <c:w val="0.6125684947276312"/>
          <c:h val="0.112920470664092"/>
        </c:manualLayout>
      </c:layout>
    </c:legend>
    <c:plotVisOnly val="1"/>
    <c:dispBlanksAs val="gap"/>
  </c:chart>
  <c:txPr>
    <a:bodyPr/>
    <a:lstStyle/>
    <a:p>
      <a:pPr>
        <a:defRPr sz="1400"/>
      </a:pPr>
      <a:endParaRPr lang="en-US"/>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dirty="0" smtClean="0"/>
              <a:t>Late Planted ( June 23)</a:t>
            </a:r>
            <a:endParaRPr lang="en-US" dirty="0"/>
          </a:p>
        </c:rich>
      </c:tx>
      <c:layout>
        <c:manualLayout>
          <c:xMode val="edge"/>
          <c:yMode val="edge"/>
          <c:x val="0.29508923028516232"/>
          <c:y val="0"/>
        </c:manualLayout>
      </c:layout>
      <c:overlay val="1"/>
    </c:title>
    <c:plotArea>
      <c:layout>
        <c:manualLayout>
          <c:layoutTarget val="inner"/>
          <c:xMode val="edge"/>
          <c:yMode val="edge"/>
          <c:x val="0.1326714871045831"/>
          <c:y val="8.988286531206105E-2"/>
          <c:w val="0.74522249153814302"/>
          <c:h val="0.77384939689881505"/>
        </c:manualLayout>
      </c:layout>
      <c:barChart>
        <c:barDir val="col"/>
        <c:grouping val="clustered"/>
        <c:ser>
          <c:idx val="0"/>
          <c:order val="0"/>
          <c:tx>
            <c:strRef>
              <c:f>Sheet1!$B$1</c:f>
              <c:strCache>
                <c:ptCount val="1"/>
                <c:pt idx="0">
                  <c:v>Neonic Seet Trt</c:v>
                </c:pt>
              </c:strCache>
            </c:strRef>
          </c:tx>
          <c:errBars>
            <c:errBarType val="both"/>
            <c:errValType val="cust"/>
            <c:plus>
              <c:numRef>
                <c:f>Sheet1!$Q$24:$Q$25</c:f>
                <c:numCache>
                  <c:formatCode>General</c:formatCode>
                  <c:ptCount val="2"/>
                  <c:pt idx="0">
                    <c:v>169.85045506241525</c:v>
                  </c:pt>
                  <c:pt idx="1">
                    <c:v>240.07404660732402</c:v>
                  </c:pt>
                </c:numCache>
              </c:numRef>
            </c:plus>
            <c:minus>
              <c:numRef>
                <c:f>Sheet1!$Q$24:$Q$25</c:f>
                <c:numCache>
                  <c:formatCode>General</c:formatCode>
                  <c:ptCount val="2"/>
                  <c:pt idx="0">
                    <c:v>169.85045506241525</c:v>
                  </c:pt>
                  <c:pt idx="1">
                    <c:v>240.07404660732402</c:v>
                  </c:pt>
                </c:numCache>
              </c:numRef>
            </c:minus>
          </c:errBars>
          <c:cat>
            <c:strRef>
              <c:f>Sheet1!$A$2:$A$3</c:f>
              <c:strCache>
                <c:ptCount val="2"/>
                <c:pt idx="0">
                  <c:v>DKS44-20</c:v>
                </c:pt>
                <c:pt idx="1">
                  <c:v>DKS37-07</c:v>
                </c:pt>
              </c:strCache>
            </c:strRef>
          </c:cat>
          <c:val>
            <c:numRef>
              <c:f>Sheet1!$B$2:$B$3</c:f>
              <c:numCache>
                <c:formatCode>General</c:formatCode>
                <c:ptCount val="2"/>
                <c:pt idx="0">
                  <c:v>1901.0633863148212</c:v>
                </c:pt>
                <c:pt idx="1">
                  <c:v>2486.7893302114276</c:v>
                </c:pt>
              </c:numCache>
            </c:numRef>
          </c:val>
        </c:ser>
        <c:ser>
          <c:idx val="1"/>
          <c:order val="1"/>
          <c:tx>
            <c:strRef>
              <c:f>Sheet1!$C$1</c:f>
              <c:strCache>
                <c:ptCount val="1"/>
                <c:pt idx="0">
                  <c:v>Untreated</c:v>
                </c:pt>
              </c:strCache>
            </c:strRef>
          </c:tx>
          <c:errBars>
            <c:errBarType val="both"/>
            <c:errValType val="cust"/>
            <c:plus>
              <c:numRef>
                <c:f>Sheet1!$P$24:$P$25</c:f>
                <c:numCache>
                  <c:formatCode>General</c:formatCode>
                  <c:ptCount val="2"/>
                  <c:pt idx="0">
                    <c:v>178.60166573854676</c:v>
                  </c:pt>
                  <c:pt idx="1">
                    <c:v>250.65829723427234</c:v>
                  </c:pt>
                </c:numCache>
              </c:numRef>
            </c:plus>
            <c:minus>
              <c:numRef>
                <c:f>Sheet1!$P$24:$P$25</c:f>
                <c:numCache>
                  <c:formatCode>General</c:formatCode>
                  <c:ptCount val="2"/>
                  <c:pt idx="0">
                    <c:v>178.60166573854676</c:v>
                  </c:pt>
                  <c:pt idx="1">
                    <c:v>250.65829723427234</c:v>
                  </c:pt>
                </c:numCache>
              </c:numRef>
            </c:minus>
          </c:errBars>
          <c:cat>
            <c:strRef>
              <c:f>Sheet1!$A$2:$A$3</c:f>
              <c:strCache>
                <c:ptCount val="2"/>
                <c:pt idx="0">
                  <c:v>DKS44-20</c:v>
                </c:pt>
                <c:pt idx="1">
                  <c:v>DKS37-07</c:v>
                </c:pt>
              </c:strCache>
            </c:strRef>
          </c:cat>
          <c:val>
            <c:numRef>
              <c:f>Sheet1!$C$2:$C$3</c:f>
              <c:numCache>
                <c:formatCode>General</c:formatCode>
                <c:ptCount val="2"/>
                <c:pt idx="0">
                  <c:v>2079.216988826463</c:v>
                </c:pt>
                <c:pt idx="1">
                  <c:v>2531.1411536183632</c:v>
                </c:pt>
              </c:numCache>
            </c:numRef>
          </c:val>
        </c:ser>
        <c:axId val="168053376"/>
        <c:axId val="168079744"/>
      </c:barChart>
      <c:catAx>
        <c:axId val="168053376"/>
        <c:scaling>
          <c:orientation val="minMax"/>
        </c:scaling>
        <c:axPos val="b"/>
        <c:tickLblPos val="nextTo"/>
        <c:spPr>
          <a:ln w="12700">
            <a:solidFill>
              <a:schemeClr val="tx1"/>
            </a:solidFill>
          </a:ln>
        </c:spPr>
        <c:crossAx val="168079744"/>
        <c:crosses val="autoZero"/>
        <c:auto val="1"/>
        <c:lblAlgn val="ctr"/>
        <c:lblOffset val="100"/>
      </c:catAx>
      <c:valAx>
        <c:axId val="168079744"/>
        <c:scaling>
          <c:orientation val="minMax"/>
        </c:scaling>
        <c:axPos val="l"/>
        <c:numFmt formatCode="General" sourceLinked="1"/>
        <c:tickLblPos val="nextTo"/>
        <c:spPr>
          <a:ln w="12700">
            <a:solidFill>
              <a:schemeClr val="tx1"/>
            </a:solidFill>
          </a:ln>
        </c:spPr>
        <c:crossAx val="168053376"/>
        <c:crosses val="autoZero"/>
        <c:crossBetween val="between"/>
      </c:valAx>
    </c:plotArea>
    <c:legend>
      <c:legendPos val="r"/>
      <c:layout>
        <c:manualLayout>
          <c:xMode val="edge"/>
          <c:yMode val="edge"/>
          <c:x val="0.23115737552450411"/>
          <c:y val="7.0487804442826735E-2"/>
          <c:w val="0.57659938567179325"/>
          <c:h val="0.11521639919570373"/>
        </c:manualLayout>
      </c:layout>
    </c:legend>
    <c:plotVisOnly val="1"/>
    <c:dispBlanksAs val="gap"/>
  </c:chart>
  <c:txPr>
    <a:bodyPr/>
    <a:lstStyle/>
    <a:p>
      <a:pPr>
        <a:defRPr sz="1400"/>
      </a:pPr>
      <a:endParaRPr lang="en-US"/>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dirty="0" smtClean="0"/>
              <a:t>Early Planted (May 11</a:t>
            </a:r>
            <a:endParaRPr lang="en-US" dirty="0"/>
          </a:p>
        </c:rich>
      </c:tx>
      <c:layout>
        <c:manualLayout>
          <c:xMode val="edge"/>
          <c:yMode val="edge"/>
          <c:x val="0.35133978177980857"/>
          <c:y val="2.1276595744680847E-2"/>
        </c:manualLayout>
      </c:layout>
      <c:overlay val="1"/>
    </c:title>
    <c:plotArea>
      <c:layout>
        <c:manualLayout>
          <c:layoutTarget val="inner"/>
          <c:xMode val="edge"/>
          <c:yMode val="edge"/>
          <c:x val="0.22264883203361333"/>
          <c:y val="0.10350290095317057"/>
          <c:w val="0.74590675451704869"/>
          <c:h val="0.71942084542063822"/>
        </c:manualLayout>
      </c:layout>
      <c:barChart>
        <c:barDir val="col"/>
        <c:grouping val="clustered"/>
        <c:ser>
          <c:idx val="0"/>
          <c:order val="0"/>
          <c:tx>
            <c:strRef>
              <c:f>Sheet1!$B$1</c:f>
              <c:strCache>
                <c:ptCount val="1"/>
                <c:pt idx="0">
                  <c:v>Neonic Seed Trt</c:v>
                </c:pt>
              </c:strCache>
            </c:strRef>
          </c:tx>
          <c:errBars>
            <c:errBarType val="both"/>
            <c:errValType val="cust"/>
            <c:plus>
              <c:numRef>
                <c:f>Sheet1!$N$12:$N$13</c:f>
                <c:numCache>
                  <c:formatCode>General</c:formatCode>
                  <c:ptCount val="2"/>
                  <c:pt idx="0">
                    <c:v>300.9106045356034</c:v>
                  </c:pt>
                  <c:pt idx="1">
                    <c:v>291.94162949771453</c:v>
                  </c:pt>
                </c:numCache>
              </c:numRef>
            </c:plus>
            <c:minus>
              <c:numRef>
                <c:f>Sheet1!$N$12:$N$13</c:f>
                <c:numCache>
                  <c:formatCode>General</c:formatCode>
                  <c:ptCount val="2"/>
                  <c:pt idx="0">
                    <c:v>300.9106045356034</c:v>
                  </c:pt>
                  <c:pt idx="1">
                    <c:v>291.94162949771453</c:v>
                  </c:pt>
                </c:numCache>
              </c:numRef>
            </c:minus>
          </c:errBars>
          <c:cat>
            <c:strRef>
              <c:f>Sheet1!$A$2:$A$3</c:f>
              <c:strCache>
                <c:ptCount val="2"/>
                <c:pt idx="0">
                  <c:v>DKS44-20</c:v>
                </c:pt>
                <c:pt idx="1">
                  <c:v>DKS37-07</c:v>
                </c:pt>
              </c:strCache>
            </c:strRef>
          </c:cat>
          <c:val>
            <c:numRef>
              <c:f>Sheet1!$B$2:$B$3</c:f>
              <c:numCache>
                <c:formatCode>General</c:formatCode>
                <c:ptCount val="2"/>
                <c:pt idx="0">
                  <c:v>2003.0004804515199</c:v>
                </c:pt>
                <c:pt idx="1">
                  <c:v>1570.2747082342528</c:v>
                </c:pt>
              </c:numCache>
            </c:numRef>
          </c:val>
        </c:ser>
        <c:ser>
          <c:idx val="1"/>
          <c:order val="1"/>
          <c:tx>
            <c:strRef>
              <c:f>Sheet1!$C$1</c:f>
              <c:strCache>
                <c:ptCount val="1"/>
                <c:pt idx="0">
                  <c:v>Untreated</c:v>
                </c:pt>
              </c:strCache>
            </c:strRef>
          </c:tx>
          <c:errBars>
            <c:errBarType val="both"/>
            <c:errValType val="cust"/>
            <c:plus>
              <c:numRef>
                <c:f>Sheet1!$O$12:$O$13</c:f>
                <c:numCache>
                  <c:formatCode>General</c:formatCode>
                  <c:ptCount val="2"/>
                  <c:pt idx="0">
                    <c:v>249.28890832955923</c:v>
                  </c:pt>
                  <c:pt idx="1">
                    <c:v>301.76315850382593</c:v>
                  </c:pt>
                </c:numCache>
              </c:numRef>
            </c:plus>
            <c:minus>
              <c:numRef>
                <c:f>Sheet1!$O$12:$O$13</c:f>
                <c:numCache>
                  <c:formatCode>General</c:formatCode>
                  <c:ptCount val="2"/>
                  <c:pt idx="0">
                    <c:v>249.28890832955923</c:v>
                  </c:pt>
                  <c:pt idx="1">
                    <c:v>301.76315850382593</c:v>
                  </c:pt>
                </c:numCache>
              </c:numRef>
            </c:minus>
          </c:errBars>
          <c:cat>
            <c:strRef>
              <c:f>Sheet1!$A$2:$A$3</c:f>
              <c:strCache>
                <c:ptCount val="2"/>
                <c:pt idx="0">
                  <c:v>DKS44-20</c:v>
                </c:pt>
                <c:pt idx="1">
                  <c:v>DKS37-07</c:v>
                </c:pt>
              </c:strCache>
            </c:strRef>
          </c:cat>
          <c:val>
            <c:numRef>
              <c:f>Sheet1!$C$2:$C$3</c:f>
              <c:numCache>
                <c:formatCode>General</c:formatCode>
                <c:ptCount val="2"/>
                <c:pt idx="0">
                  <c:v>1906.6330910412171</c:v>
                </c:pt>
                <c:pt idx="1">
                  <c:v>2120.5580980009186</c:v>
                </c:pt>
              </c:numCache>
            </c:numRef>
          </c:val>
        </c:ser>
        <c:axId val="169469440"/>
        <c:axId val="169470976"/>
      </c:barChart>
      <c:catAx>
        <c:axId val="169469440"/>
        <c:scaling>
          <c:orientation val="minMax"/>
        </c:scaling>
        <c:axPos val="b"/>
        <c:tickLblPos val="nextTo"/>
        <c:spPr>
          <a:ln w="12700">
            <a:solidFill>
              <a:schemeClr val="tx1"/>
            </a:solidFill>
          </a:ln>
        </c:spPr>
        <c:crossAx val="169470976"/>
        <c:crosses val="autoZero"/>
        <c:auto val="1"/>
        <c:lblAlgn val="ctr"/>
        <c:lblOffset val="100"/>
      </c:catAx>
      <c:valAx>
        <c:axId val="169470976"/>
        <c:scaling>
          <c:orientation val="minMax"/>
          <c:max val="3000"/>
          <c:min val="0"/>
        </c:scaling>
        <c:axPos val="l"/>
        <c:title>
          <c:tx>
            <c:rich>
              <a:bodyPr rot="-5400000" vert="horz"/>
              <a:lstStyle/>
              <a:p>
                <a:pPr>
                  <a:defRPr/>
                </a:pPr>
                <a:r>
                  <a:rPr lang="en-US"/>
                  <a:t>Sorghum Yield (lb/A)</a:t>
                </a:r>
              </a:p>
            </c:rich>
          </c:tx>
          <c:layout>
            <c:manualLayout>
              <c:xMode val="edge"/>
              <c:yMode val="edge"/>
              <c:x val="1.6442744656917963E-2"/>
              <c:y val="0.29376042578011102"/>
            </c:manualLayout>
          </c:layout>
        </c:title>
        <c:numFmt formatCode="General" sourceLinked="1"/>
        <c:tickLblPos val="nextTo"/>
        <c:spPr>
          <a:ln w="12700">
            <a:solidFill>
              <a:schemeClr val="tx1"/>
            </a:solidFill>
          </a:ln>
        </c:spPr>
        <c:crossAx val="169469440"/>
        <c:crosses val="autoZero"/>
        <c:crossBetween val="between"/>
        <c:minorUnit val="60"/>
      </c:valAx>
    </c:plotArea>
    <c:legend>
      <c:legendPos val="r"/>
      <c:layout>
        <c:manualLayout>
          <c:xMode val="edge"/>
          <c:yMode val="edge"/>
          <c:x val="0.23973714197296359"/>
          <c:y val="0.13276990376203018"/>
          <c:w val="0.73064495935370311"/>
          <c:h val="8.7858129575908273E-2"/>
        </c:manualLayout>
      </c:layout>
    </c:legend>
    <c:plotVisOnly val="1"/>
    <c:dispBlanksAs val="gap"/>
  </c:chart>
  <c:txPr>
    <a:bodyPr/>
    <a:lstStyle/>
    <a:p>
      <a:pPr>
        <a:defRPr sz="14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Sheet1!$B$1</c:f>
              <c:strCache>
                <c:ptCount val="1"/>
                <c:pt idx="0">
                  <c:v>No spray</c:v>
                </c:pt>
              </c:strCache>
            </c:strRef>
          </c:tx>
          <c:dLbls>
            <c:delete val="1"/>
          </c:dLbls>
          <c:errBars>
            <c:errBarType val="plus"/>
            <c:errValType val="cust"/>
            <c:plus>
              <c:numLit>
                <c:formatCode>General</c:formatCode>
                <c:ptCount val="6"/>
                <c:pt idx="0">
                  <c:v>1.1000000000000001</c:v>
                </c:pt>
                <c:pt idx="1">
                  <c:v>6.4</c:v>
                </c:pt>
                <c:pt idx="2">
                  <c:v>0.2</c:v>
                </c:pt>
                <c:pt idx="3">
                  <c:v>1.6</c:v>
                </c:pt>
                <c:pt idx="4">
                  <c:v>33</c:v>
                </c:pt>
                <c:pt idx="5">
                  <c:v>10.5</c:v>
                </c:pt>
              </c:numLit>
            </c:plus>
            <c:minus>
              <c:numLit>
                <c:formatCode>General</c:formatCode>
                <c:ptCount val="1"/>
                <c:pt idx="0">
                  <c:v>1</c:v>
                </c:pt>
              </c:numLit>
            </c:minus>
            <c:spPr>
              <a:ln w="25400"/>
            </c:spPr>
          </c:errBars>
          <c:cat>
            <c:strRef>
              <c:f>Sheet1!$A$2:$A$7</c:f>
              <c:strCache>
                <c:ptCount val="6"/>
                <c:pt idx="0">
                  <c:v>AT2752xRT430</c:v>
                </c:pt>
                <c:pt idx="1">
                  <c:v>AT2752xRT2783</c:v>
                </c:pt>
                <c:pt idx="2">
                  <c:v>Chromatin KS585</c:v>
                </c:pt>
                <c:pt idx="3">
                  <c:v>SS800A</c:v>
                </c:pt>
                <c:pt idx="4">
                  <c:v>Pioneer 83P17</c:v>
                </c:pt>
                <c:pt idx="5">
                  <c:v>Dekalb DKS3707</c:v>
                </c:pt>
              </c:strCache>
            </c:strRef>
          </c:cat>
          <c:val>
            <c:numRef>
              <c:f>Sheet1!$B$2:$B$7</c:f>
              <c:numCache>
                <c:formatCode>General</c:formatCode>
                <c:ptCount val="6"/>
                <c:pt idx="0">
                  <c:v>7.3599999999999985</c:v>
                </c:pt>
                <c:pt idx="1">
                  <c:v>79.95</c:v>
                </c:pt>
                <c:pt idx="2">
                  <c:v>3.2</c:v>
                </c:pt>
                <c:pt idx="3">
                  <c:v>3.4899999999999998</c:v>
                </c:pt>
                <c:pt idx="4">
                  <c:v>27.919999999999987</c:v>
                </c:pt>
                <c:pt idx="5">
                  <c:v>41.15</c:v>
                </c:pt>
              </c:numCache>
            </c:numRef>
          </c:val>
        </c:ser>
        <c:ser>
          <c:idx val="1"/>
          <c:order val="1"/>
          <c:tx>
            <c:strRef>
              <c:f>Sheet1!$C$1</c:f>
              <c:strCache>
                <c:ptCount val="1"/>
                <c:pt idx="0">
                  <c:v>Spray</c:v>
                </c:pt>
              </c:strCache>
            </c:strRef>
          </c:tx>
          <c:dLbls>
            <c:delete val="1"/>
          </c:dLbls>
          <c:errBars>
            <c:errBarType val="plus"/>
            <c:errValType val="cust"/>
            <c:plus>
              <c:numLit>
                <c:formatCode>General</c:formatCode>
                <c:ptCount val="6"/>
                <c:pt idx="0">
                  <c:v>12.3</c:v>
                </c:pt>
                <c:pt idx="1">
                  <c:v>16.5</c:v>
                </c:pt>
                <c:pt idx="2">
                  <c:v>2.6</c:v>
                </c:pt>
                <c:pt idx="3">
                  <c:v>7.2</c:v>
                </c:pt>
                <c:pt idx="4">
                  <c:v>5.2</c:v>
                </c:pt>
                <c:pt idx="5">
                  <c:v>5.0999999999999996</c:v>
                </c:pt>
              </c:numLit>
            </c:plus>
            <c:minus>
              <c:numLit>
                <c:formatCode>General</c:formatCode>
                <c:ptCount val="1"/>
                <c:pt idx="0">
                  <c:v>1</c:v>
                </c:pt>
              </c:numLit>
            </c:minus>
            <c:spPr>
              <a:ln w="25400"/>
            </c:spPr>
          </c:errBars>
          <c:cat>
            <c:strRef>
              <c:f>Sheet1!$A$2:$A$7</c:f>
              <c:strCache>
                <c:ptCount val="6"/>
                <c:pt idx="0">
                  <c:v>AT2752xRT430</c:v>
                </c:pt>
                <c:pt idx="1">
                  <c:v>AT2752xRT2783</c:v>
                </c:pt>
                <c:pt idx="2">
                  <c:v>Chromatin KS585</c:v>
                </c:pt>
                <c:pt idx="3">
                  <c:v>SS800A</c:v>
                </c:pt>
                <c:pt idx="4">
                  <c:v>Pioneer 83P17</c:v>
                </c:pt>
                <c:pt idx="5">
                  <c:v>Dekalb DKS3707</c:v>
                </c:pt>
              </c:strCache>
            </c:strRef>
          </c:cat>
          <c:val>
            <c:numRef>
              <c:f>Sheet1!$C$2:$C$7</c:f>
              <c:numCache>
                <c:formatCode>General</c:formatCode>
                <c:ptCount val="6"/>
                <c:pt idx="0">
                  <c:v>86.7</c:v>
                </c:pt>
                <c:pt idx="1">
                  <c:v>77.709999999999994</c:v>
                </c:pt>
                <c:pt idx="2">
                  <c:v>24.5</c:v>
                </c:pt>
                <c:pt idx="3">
                  <c:v>51.55</c:v>
                </c:pt>
                <c:pt idx="4">
                  <c:v>135.60999999999999</c:v>
                </c:pt>
                <c:pt idx="5">
                  <c:v>60.01</c:v>
                </c:pt>
              </c:numCache>
            </c:numRef>
          </c:val>
        </c:ser>
        <c:dLbls>
          <c:showVal val="1"/>
        </c:dLbls>
        <c:axId val="165455744"/>
        <c:axId val="165457280"/>
      </c:barChart>
      <c:catAx>
        <c:axId val="165455744"/>
        <c:scaling>
          <c:orientation val="minMax"/>
        </c:scaling>
        <c:axPos val="b"/>
        <c:tickLblPos val="nextTo"/>
        <c:txPr>
          <a:bodyPr rot="-1260000"/>
          <a:lstStyle/>
          <a:p>
            <a:pPr>
              <a:defRPr/>
            </a:pPr>
            <a:endParaRPr lang="en-US"/>
          </a:p>
        </c:txPr>
        <c:crossAx val="165457280"/>
        <c:crosses val="autoZero"/>
        <c:auto val="1"/>
        <c:lblAlgn val="ctr"/>
        <c:lblOffset val="100"/>
      </c:catAx>
      <c:valAx>
        <c:axId val="165457280"/>
        <c:scaling>
          <c:orientation val="minMax"/>
          <c:max val="140"/>
        </c:scaling>
        <c:axPos val="l"/>
        <c:majorGridlines/>
        <c:title>
          <c:tx>
            <c:rich>
              <a:bodyPr rot="-5400000" vert="horz"/>
              <a:lstStyle/>
              <a:p>
                <a:pPr>
                  <a:defRPr/>
                </a:pPr>
                <a:r>
                  <a:rPr lang="en-US" dirty="0" smtClean="0"/>
                  <a:t>Grain yield (bu/A)</a:t>
                </a:r>
                <a:endParaRPr lang="en-US" dirty="0"/>
              </a:p>
            </c:rich>
          </c:tx>
          <c:layout/>
        </c:title>
        <c:numFmt formatCode="General" sourceLinked="1"/>
        <c:tickLblPos val="nextTo"/>
        <c:crossAx val="165455744"/>
        <c:crosses val="autoZero"/>
        <c:crossBetween val="between"/>
      </c:valAx>
    </c:plotArea>
    <c:legend>
      <c:legendPos val="t"/>
      <c:layout/>
      <c:txPr>
        <a:bodyPr/>
        <a:lstStyle/>
        <a:p>
          <a:pPr>
            <a:defRPr sz="2000" baseline="0"/>
          </a:pPr>
          <a:endParaRPr lang="en-US"/>
        </a:p>
      </c:txPr>
    </c:legend>
    <c:plotVisOnly val="1"/>
    <c:dispBlanksAs val="gap"/>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lgn="ctr">
              <a:defRPr sz="1920" b="1" i="0" u="none" strike="noStrike" kern="1200" spc="0" baseline="0">
                <a:solidFill>
                  <a:schemeClr val="tx1"/>
                </a:solidFill>
                <a:latin typeface="Arial" panose="020B0604020202020204" pitchFamily="34" charset="0"/>
                <a:ea typeface="+mn-ea"/>
                <a:cs typeface="Arial" panose="020B0604020202020204" pitchFamily="34" charset="0"/>
              </a:defRPr>
            </a:pPr>
            <a:r>
              <a:rPr lang="en-US" dirty="0" smtClean="0"/>
              <a:t>TAMU - Way</a:t>
            </a:r>
            <a:endParaRPr lang="en-US" dirty="0"/>
          </a:p>
        </c:rich>
      </c:tx>
      <c:layout>
        <c:manualLayout>
          <c:xMode val="edge"/>
          <c:yMode val="edge"/>
          <c:x val="0.42999841614625828"/>
          <c:y val="3.0864197530864269E-2"/>
        </c:manualLayout>
      </c:layout>
      <c:spPr>
        <a:noFill/>
        <a:ln>
          <a:noFill/>
        </a:ln>
        <a:effectLst/>
      </c:spPr>
    </c:title>
    <c:plotArea>
      <c:layout>
        <c:manualLayout>
          <c:layoutTarget val="inner"/>
          <c:xMode val="edge"/>
          <c:yMode val="edge"/>
          <c:x val="7.7591426071741423E-2"/>
          <c:y val="9.818051910177894E-2"/>
          <c:w val="0.90673020559930062"/>
          <c:h val="0.79165864683581422"/>
        </c:manualLayout>
      </c:layout>
      <c:barChart>
        <c:barDir val="col"/>
        <c:grouping val="clustered"/>
        <c:ser>
          <c:idx val="0"/>
          <c:order val="0"/>
          <c:tx>
            <c:strRef>
              <c:f>Sheet1!$B$1</c:f>
              <c:strCache>
                <c:ptCount val="1"/>
                <c:pt idx="0">
                  <c:v>38 DAP</c:v>
                </c:pt>
              </c:strCache>
            </c:strRef>
          </c:tx>
          <c:spPr>
            <a:solidFill>
              <a:srgbClr val="500000"/>
            </a:solidFill>
            <a:ln>
              <a:solidFill>
                <a:schemeClr val="bg2"/>
              </a:solidFill>
            </a:ln>
            <a:effectLst/>
          </c:spPr>
          <c:dLbls>
            <c:dLbl>
              <c:idx val="0"/>
              <c:layout/>
              <c:tx>
                <c:rich>
                  <a:bodyPr/>
                  <a:lstStyle/>
                  <a:p>
                    <a:r>
                      <a:rPr lang="en-US" smtClean="0"/>
                      <a:t>A</a:t>
                    </a:r>
                    <a:endParaRPr lang="en-US"/>
                  </a:p>
                </c:rich>
              </c:tx>
              <c:showVal val="1"/>
              <c:extLst>
                <c:ext xmlns:c15="http://schemas.microsoft.com/office/drawing/2012/chart" uri="{CE6537A1-D6FC-4f65-9D91-7224C49458BB}">
                  <c15:layout/>
                </c:ext>
              </c:extLst>
            </c:dLbl>
            <c:dLbl>
              <c:idx val="1"/>
              <c:layout/>
              <c:tx>
                <c:rich>
                  <a:bodyPr/>
                  <a:lstStyle/>
                  <a:p>
                    <a:r>
                      <a:rPr lang="en-US" smtClean="0"/>
                      <a:t>B</a:t>
                    </a:r>
                    <a:endParaRPr lang="en-US"/>
                  </a:p>
                </c:rich>
              </c:tx>
              <c:showVal val="1"/>
              <c:extLst>
                <c:ext xmlns:c15="http://schemas.microsoft.com/office/drawing/2012/chart" uri="{CE6537A1-D6FC-4f65-9D91-7224C49458BB}">
                  <c15:layout/>
                </c:ext>
              </c:extLst>
            </c:dLbl>
            <c:dLbl>
              <c:idx val="2"/>
              <c:layout/>
              <c:tx>
                <c:rich>
                  <a:bodyPr/>
                  <a:lstStyle/>
                  <a:p>
                    <a:r>
                      <a:rPr lang="en-US" dirty="0" smtClean="0"/>
                      <a:t>B</a:t>
                    </a:r>
                    <a:endParaRPr lang="en-US" dirty="0"/>
                  </a:p>
                </c:rich>
              </c:tx>
              <c:showVal val="1"/>
              <c:extLst>
                <c:ext xmlns:c15="http://schemas.microsoft.com/office/drawing/2012/chart" uri="{CE6537A1-D6FC-4f65-9D91-7224C49458BB}">
                  <c15:layout/>
                </c:ext>
              </c:extLst>
            </c:dLbl>
            <c:dLbl>
              <c:idx val="3"/>
              <c:layout/>
              <c:tx>
                <c:rich>
                  <a:bodyPr/>
                  <a:lstStyle/>
                  <a:p>
                    <a:r>
                      <a:rPr lang="en-US" dirty="0" smtClean="0"/>
                      <a:t>B</a:t>
                    </a:r>
                    <a:endParaRPr lang="en-US" dirty="0"/>
                  </a:p>
                </c:rich>
              </c:tx>
              <c:showVal val="1"/>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UTC</c:v>
                </c:pt>
                <c:pt idx="1">
                  <c:v>PONCHO 600</c:v>
                </c:pt>
                <c:pt idx="2">
                  <c:v>CRUISER </c:v>
                </c:pt>
                <c:pt idx="3">
                  <c:v>GAUCHO 600</c:v>
                </c:pt>
              </c:strCache>
            </c:strRef>
          </c:cat>
          <c:val>
            <c:numRef>
              <c:f>Sheet1!$B$2:$B$5</c:f>
              <c:numCache>
                <c:formatCode>General</c:formatCode>
                <c:ptCount val="4"/>
                <c:pt idx="0">
                  <c:v>128</c:v>
                </c:pt>
                <c:pt idx="1">
                  <c:v>14</c:v>
                </c:pt>
                <c:pt idx="2">
                  <c:v>14</c:v>
                </c:pt>
                <c:pt idx="3">
                  <c:v>1.1000000000000001</c:v>
                </c:pt>
              </c:numCache>
            </c:numRef>
          </c:val>
        </c:ser>
        <c:gapWidth val="93"/>
        <c:axId val="167165952"/>
        <c:axId val="167167488"/>
      </c:barChart>
      <c:catAx>
        <c:axId val="167165952"/>
        <c:scaling>
          <c:orientation val="minMax"/>
        </c:scaling>
        <c:axPos val="b"/>
        <c:numFmt formatCode="General" sourceLinked="1"/>
        <c:majorTickMark val="none"/>
        <c:tickLblPos val="nextTo"/>
        <c:spPr>
          <a:noFill/>
          <a:ln>
            <a:noFill/>
          </a:ln>
          <a:effectLst/>
        </c:spPr>
        <c:txPr>
          <a:bodyPr rot="-660000" spcFirstLastPara="1" vertOverflow="ellipsis"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7167488"/>
        <c:crosses val="autoZero"/>
        <c:auto val="1"/>
        <c:lblAlgn val="ctr"/>
        <c:lblOffset val="100"/>
      </c:catAx>
      <c:valAx>
        <c:axId val="167167488"/>
        <c:scaling>
          <c:orientation val="minMax"/>
          <c:max val="140"/>
          <c:min val="0"/>
        </c:scaling>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dirty="0" smtClean="0"/>
                  <a:t>SCA per Leaf</a:t>
                </a:r>
                <a:endParaRPr lang="en-US" dirty="0"/>
              </a:p>
            </c:rich>
          </c:tx>
          <c:layout/>
        </c:title>
        <c:numFmt formatCode="General" sourceLinked="1"/>
        <c:maj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7165952"/>
        <c:crosses val="autoZero"/>
        <c:crossBetween val="between"/>
      </c:valAx>
      <c:spPr>
        <a:noFill/>
        <a:ln w="28575">
          <a:solidFill>
            <a:schemeClr val="bg2"/>
          </a:solidFill>
        </a:ln>
        <a:effectLst/>
      </c:spPr>
    </c:plotArea>
    <c:legend>
      <c:legendPos val="b"/>
      <c:layout>
        <c:manualLayout>
          <c:xMode val="edge"/>
          <c:yMode val="edge"/>
          <c:x val="0.56612314085739257"/>
          <c:y val="0.17463662875473887"/>
          <c:w val="0.24444948618710974"/>
          <c:h val="5.8509186351706037E-2"/>
        </c:manualLayout>
      </c:layout>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chart>
  <c:spPr>
    <a:noFill/>
    <a:ln>
      <a:noFill/>
    </a:ln>
    <a:effectLst/>
  </c:spPr>
  <c:txPr>
    <a:bodyPr/>
    <a:lstStyle/>
    <a:p>
      <a:pPr>
        <a:defRPr sz="1600" b="1">
          <a:solidFill>
            <a:schemeClr val="tx1"/>
          </a:solidFill>
          <a:latin typeface="Arial" panose="020B0604020202020204" pitchFamily="34" charset="0"/>
          <a:cs typeface="Arial" panose="020B0604020202020204" pitchFamily="34" charset="0"/>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lgn="ctr">
              <a:defRPr sz="1920" b="1" i="0" u="none" strike="noStrike" kern="1200" spc="0" baseline="0">
                <a:solidFill>
                  <a:schemeClr val="tx1"/>
                </a:solidFill>
                <a:latin typeface="Arial" panose="020B0604020202020204" pitchFamily="34" charset="0"/>
                <a:ea typeface="+mn-ea"/>
                <a:cs typeface="Arial" panose="020B0604020202020204" pitchFamily="34" charset="0"/>
              </a:defRPr>
            </a:pPr>
            <a:r>
              <a:rPr lang="en-US" dirty="0" smtClean="0"/>
              <a:t>Georgia - </a:t>
            </a:r>
            <a:r>
              <a:rPr lang="en-US" dirty="0" err="1" smtClean="0"/>
              <a:t>Buntin</a:t>
            </a:r>
            <a:endParaRPr lang="en-US" dirty="0"/>
          </a:p>
        </c:rich>
      </c:tx>
      <c:layout>
        <c:manualLayout>
          <c:xMode val="edge"/>
          <c:yMode val="edge"/>
          <c:x val="0.40652286578584701"/>
          <c:y val="4.3209876543209756E-2"/>
        </c:manualLayout>
      </c:layout>
      <c:spPr>
        <a:noFill/>
        <a:ln>
          <a:noFill/>
        </a:ln>
        <a:effectLst/>
      </c:spPr>
    </c:title>
    <c:plotArea>
      <c:layout>
        <c:manualLayout>
          <c:layoutTarget val="inner"/>
          <c:xMode val="edge"/>
          <c:yMode val="edge"/>
          <c:x val="0.10160271809244184"/>
          <c:y val="9.818051910177894E-2"/>
          <c:w val="0.88271887094621648"/>
          <c:h val="0.79165864683581422"/>
        </c:manualLayout>
      </c:layout>
      <c:barChart>
        <c:barDir val="col"/>
        <c:grouping val="clustered"/>
        <c:ser>
          <c:idx val="0"/>
          <c:order val="0"/>
          <c:tx>
            <c:strRef>
              <c:f>Sheet1!$B$1</c:f>
              <c:strCache>
                <c:ptCount val="1"/>
                <c:pt idx="0">
                  <c:v>49 DAP</c:v>
                </c:pt>
              </c:strCache>
            </c:strRef>
          </c:tx>
          <c:spPr>
            <a:solidFill>
              <a:srgbClr val="DA291C"/>
            </a:solidFill>
            <a:ln>
              <a:solidFill>
                <a:schemeClr val="bg2"/>
              </a:solidFill>
            </a:ln>
            <a:effectLst/>
          </c:spPr>
          <c:dLbls>
            <c:dLbl>
              <c:idx val="0"/>
              <c:layout/>
              <c:tx>
                <c:rich>
                  <a:bodyPr/>
                  <a:lstStyle/>
                  <a:p>
                    <a:r>
                      <a:rPr lang="en-US" smtClean="0"/>
                      <a:t>A</a:t>
                    </a:r>
                    <a:endParaRPr lang="en-US"/>
                  </a:p>
                </c:rich>
              </c:tx>
              <c:showVal val="1"/>
              <c:extLst>
                <c:ext xmlns:c15="http://schemas.microsoft.com/office/drawing/2012/chart" uri="{CE6537A1-D6FC-4f65-9D91-7224C49458BB}">
                  <c15:layout/>
                </c:ext>
              </c:extLst>
            </c:dLbl>
            <c:dLbl>
              <c:idx val="1"/>
              <c:layout/>
              <c:tx>
                <c:rich>
                  <a:bodyPr/>
                  <a:lstStyle/>
                  <a:p>
                    <a:r>
                      <a:rPr lang="en-US" smtClean="0"/>
                      <a:t>B</a:t>
                    </a:r>
                    <a:endParaRPr lang="en-US"/>
                  </a:p>
                </c:rich>
              </c:tx>
              <c:showVal val="1"/>
              <c:extLst>
                <c:ext xmlns:c15="http://schemas.microsoft.com/office/drawing/2012/chart" uri="{CE6537A1-D6FC-4f65-9D91-7224C49458BB}">
                  <c15:layout/>
                </c:ext>
              </c:extLst>
            </c:dLbl>
            <c:dLbl>
              <c:idx val="2"/>
              <c:layout/>
              <c:tx>
                <c:rich>
                  <a:bodyPr/>
                  <a:lstStyle/>
                  <a:p>
                    <a:r>
                      <a:rPr lang="en-US" dirty="0" smtClean="0"/>
                      <a:t>B</a:t>
                    </a:r>
                    <a:endParaRPr lang="en-US" dirty="0"/>
                  </a:p>
                </c:rich>
              </c:tx>
              <c:showVal val="1"/>
              <c:extLst>
                <c:ext xmlns:c15="http://schemas.microsoft.com/office/drawing/2012/chart" uri="{CE6537A1-D6FC-4f65-9D91-7224C49458BB}">
                  <c15:layout/>
                </c:ext>
              </c:extLst>
            </c:dLbl>
            <c:dLbl>
              <c:idx val="3"/>
              <c:layout/>
              <c:tx>
                <c:rich>
                  <a:bodyPr/>
                  <a:lstStyle/>
                  <a:p>
                    <a:r>
                      <a:rPr lang="en-US" dirty="0" smtClean="0"/>
                      <a:t>B</a:t>
                    </a:r>
                    <a:endParaRPr lang="en-US" dirty="0"/>
                  </a:p>
                </c:rich>
              </c:tx>
              <c:showVal val="1"/>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UTC</c:v>
                </c:pt>
                <c:pt idx="1">
                  <c:v>GAUCHO 600</c:v>
                </c:pt>
                <c:pt idx="2">
                  <c:v>PONCHO 600</c:v>
                </c:pt>
                <c:pt idx="3">
                  <c:v>CRUISER </c:v>
                </c:pt>
              </c:strCache>
            </c:strRef>
          </c:cat>
          <c:val>
            <c:numRef>
              <c:f>Sheet1!$B$2:$B$5</c:f>
              <c:numCache>
                <c:formatCode>General</c:formatCode>
                <c:ptCount val="4"/>
                <c:pt idx="0">
                  <c:v>172</c:v>
                </c:pt>
                <c:pt idx="1">
                  <c:v>49</c:v>
                </c:pt>
                <c:pt idx="2">
                  <c:v>27</c:v>
                </c:pt>
                <c:pt idx="3">
                  <c:v>11</c:v>
                </c:pt>
              </c:numCache>
            </c:numRef>
          </c:val>
        </c:ser>
        <c:gapWidth val="93"/>
        <c:axId val="167385344"/>
        <c:axId val="167403520"/>
      </c:barChart>
      <c:catAx>
        <c:axId val="167385344"/>
        <c:scaling>
          <c:orientation val="minMax"/>
        </c:scaling>
        <c:axPos val="b"/>
        <c:numFmt formatCode="General" sourceLinked="1"/>
        <c:majorTickMark val="none"/>
        <c:tickLblPos val="nextTo"/>
        <c:spPr>
          <a:noFill/>
          <a:ln>
            <a:noFill/>
          </a:ln>
          <a:effectLst/>
        </c:spPr>
        <c:txPr>
          <a:bodyPr rot="-660000" spcFirstLastPara="1" vertOverflow="ellipsis"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7403520"/>
        <c:crosses val="autoZero"/>
        <c:auto val="1"/>
        <c:lblAlgn val="ctr"/>
        <c:lblOffset val="100"/>
      </c:catAx>
      <c:valAx>
        <c:axId val="167403520"/>
        <c:scaling>
          <c:orientation val="minMax"/>
          <c:max val="180"/>
          <c:min val="0"/>
        </c:scaling>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dirty="0" smtClean="0"/>
                  <a:t>SCA per Leaf</a:t>
                </a:r>
                <a:endParaRPr lang="en-US" dirty="0"/>
              </a:p>
            </c:rich>
          </c:tx>
          <c:layout/>
        </c:title>
        <c:numFmt formatCode="General" sourceLinked="1"/>
        <c:maj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7385344"/>
        <c:crosses val="autoZero"/>
        <c:crossBetween val="between"/>
      </c:valAx>
      <c:spPr>
        <a:noFill/>
        <a:ln w="28575">
          <a:solidFill>
            <a:schemeClr val="bg2"/>
          </a:solidFill>
        </a:ln>
        <a:effectLst/>
      </c:spPr>
    </c:plotArea>
    <c:legend>
      <c:legendPos val="b"/>
      <c:layout>
        <c:manualLayout>
          <c:xMode val="edge"/>
          <c:yMode val="edge"/>
          <c:x val="0.56612314085739257"/>
          <c:y val="0.17463662875473887"/>
          <c:w val="0.24444948618710974"/>
          <c:h val="5.8509186351706037E-2"/>
        </c:manualLayout>
      </c:layout>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chart>
  <c:spPr>
    <a:noFill/>
    <a:ln>
      <a:noFill/>
    </a:ln>
    <a:effectLst/>
  </c:spPr>
  <c:txPr>
    <a:bodyPr/>
    <a:lstStyle/>
    <a:p>
      <a:pPr>
        <a:defRPr sz="1600" b="1">
          <a:solidFill>
            <a:schemeClr val="tx1"/>
          </a:solidFill>
          <a:latin typeface="Arial" panose="020B0604020202020204" pitchFamily="34" charset="0"/>
          <a:cs typeface="Arial" panose="020B0604020202020204" pitchFamily="34" charset="0"/>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400"/>
            </a:pPr>
            <a:r>
              <a:rPr lang="en-US" sz="2400" dirty="0"/>
              <a:t>Sugarcane aphid population</a:t>
            </a:r>
            <a:r>
              <a:rPr lang="en-US" sz="2400" baseline="0" dirty="0"/>
              <a:t> development on </a:t>
            </a:r>
            <a:r>
              <a:rPr lang="en-US" sz="2400" baseline="0" dirty="0" smtClean="0"/>
              <a:t> susceptible and tolerant hybrids</a:t>
            </a:r>
            <a:endParaRPr lang="en-US" sz="2400" dirty="0"/>
          </a:p>
        </c:rich>
      </c:tx>
      <c:layout/>
    </c:title>
    <c:plotArea>
      <c:layout/>
      <c:scatterChart>
        <c:scatterStyle val="lineMarker"/>
        <c:ser>
          <c:idx val="0"/>
          <c:order val="0"/>
          <c:tx>
            <c:v>DK 3707 (tolerant)</c:v>
          </c:tx>
          <c:spPr>
            <a:ln>
              <a:solidFill>
                <a:schemeClr val="accent6">
                  <a:lumMod val="75000"/>
                </a:schemeClr>
              </a:solidFill>
            </a:ln>
          </c:spPr>
          <c:marker>
            <c:symbol val="diamond"/>
            <c:size val="10"/>
            <c:spPr>
              <a:solidFill>
                <a:schemeClr val="accent6">
                  <a:lumMod val="75000"/>
                </a:schemeClr>
              </a:solidFill>
              <a:ln>
                <a:solidFill>
                  <a:schemeClr val="accent6">
                    <a:lumMod val="75000"/>
                  </a:schemeClr>
                </a:solidFill>
              </a:ln>
            </c:spPr>
          </c:marker>
          <c:errBars>
            <c:errDir val="y"/>
            <c:errBarType val="both"/>
            <c:errValType val="cust"/>
            <c:plus>
              <c:numRef>
                <c:f>'pop charts 1'!$D$41:$H$41</c:f>
                <c:numCache>
                  <c:formatCode>General</c:formatCode>
                  <c:ptCount val="5"/>
                  <c:pt idx="0">
                    <c:v>4.2</c:v>
                  </c:pt>
                  <c:pt idx="1">
                    <c:v>10.9</c:v>
                  </c:pt>
                  <c:pt idx="2">
                    <c:v>11.4</c:v>
                  </c:pt>
                  <c:pt idx="3">
                    <c:v>0.5</c:v>
                  </c:pt>
                  <c:pt idx="4">
                    <c:v>0</c:v>
                  </c:pt>
                </c:numCache>
              </c:numRef>
            </c:plus>
            <c:minus>
              <c:numRef>
                <c:f>'pop charts 1'!$D$41:$H$41</c:f>
                <c:numCache>
                  <c:formatCode>General</c:formatCode>
                  <c:ptCount val="5"/>
                  <c:pt idx="0">
                    <c:v>4.2</c:v>
                  </c:pt>
                  <c:pt idx="1">
                    <c:v>10.9</c:v>
                  </c:pt>
                  <c:pt idx="2">
                    <c:v>11.4</c:v>
                  </c:pt>
                  <c:pt idx="3">
                    <c:v>0.5</c:v>
                  </c:pt>
                  <c:pt idx="4">
                    <c:v>0</c:v>
                  </c:pt>
                </c:numCache>
              </c:numRef>
            </c:minus>
          </c:errBars>
          <c:xVal>
            <c:numRef>
              <c:f>'pop charts 1'!$D$15:$H$15</c:f>
              <c:numCache>
                <c:formatCode>d\-mmm</c:formatCode>
                <c:ptCount val="5"/>
                <c:pt idx="0">
                  <c:v>42585</c:v>
                </c:pt>
                <c:pt idx="1">
                  <c:v>42590</c:v>
                </c:pt>
                <c:pt idx="2">
                  <c:v>42597</c:v>
                </c:pt>
                <c:pt idx="3">
                  <c:v>42605</c:v>
                </c:pt>
                <c:pt idx="4">
                  <c:v>42615</c:v>
                </c:pt>
              </c:numCache>
            </c:numRef>
          </c:xVal>
          <c:yVal>
            <c:numRef>
              <c:f>'pop charts 1'!$D$23:$H$23</c:f>
              <c:numCache>
                <c:formatCode>General</c:formatCode>
                <c:ptCount val="5"/>
                <c:pt idx="0">
                  <c:v>35.200000000000003</c:v>
                </c:pt>
                <c:pt idx="1">
                  <c:v>55.1</c:v>
                </c:pt>
                <c:pt idx="2">
                  <c:v>48.8</c:v>
                </c:pt>
                <c:pt idx="3">
                  <c:v>1.2</c:v>
                </c:pt>
                <c:pt idx="4">
                  <c:v>0</c:v>
                </c:pt>
              </c:numCache>
            </c:numRef>
          </c:yVal>
        </c:ser>
        <c:ser>
          <c:idx val="1"/>
          <c:order val="1"/>
          <c:tx>
            <c:v>DK 3888 (susceptible)</c:v>
          </c:tx>
          <c:spPr>
            <a:ln>
              <a:solidFill>
                <a:srgbClr val="FF0000"/>
              </a:solidFill>
            </a:ln>
          </c:spPr>
          <c:marker>
            <c:symbol val="square"/>
            <c:size val="10"/>
            <c:spPr>
              <a:solidFill>
                <a:srgbClr val="FF0000"/>
              </a:solidFill>
              <a:ln>
                <a:solidFill>
                  <a:srgbClr val="FF0000"/>
                </a:solidFill>
              </a:ln>
            </c:spPr>
          </c:marker>
          <c:errBars>
            <c:errDir val="y"/>
            <c:errBarType val="both"/>
            <c:errValType val="cust"/>
            <c:plus>
              <c:numRef>
                <c:f>'pop charts 1'!$D$45:$H$45</c:f>
                <c:numCache>
                  <c:formatCode>General</c:formatCode>
                  <c:ptCount val="5"/>
                  <c:pt idx="0">
                    <c:v>25</c:v>
                  </c:pt>
                  <c:pt idx="1">
                    <c:v>21.4</c:v>
                  </c:pt>
                  <c:pt idx="2">
                    <c:v>46.4</c:v>
                  </c:pt>
                  <c:pt idx="3">
                    <c:v>13.3</c:v>
                  </c:pt>
                  <c:pt idx="4">
                    <c:v>0</c:v>
                  </c:pt>
                </c:numCache>
              </c:numRef>
            </c:plus>
            <c:minus>
              <c:numRef>
                <c:f>'pop charts 1'!$D$45:$H$45</c:f>
                <c:numCache>
                  <c:formatCode>General</c:formatCode>
                  <c:ptCount val="5"/>
                  <c:pt idx="0">
                    <c:v>25</c:v>
                  </c:pt>
                  <c:pt idx="1">
                    <c:v>21.4</c:v>
                  </c:pt>
                  <c:pt idx="2">
                    <c:v>46.4</c:v>
                  </c:pt>
                  <c:pt idx="3">
                    <c:v>13.3</c:v>
                  </c:pt>
                  <c:pt idx="4">
                    <c:v>0</c:v>
                  </c:pt>
                </c:numCache>
              </c:numRef>
            </c:minus>
          </c:errBars>
          <c:xVal>
            <c:numRef>
              <c:f>'pop charts 1'!$D$15:$H$15</c:f>
              <c:numCache>
                <c:formatCode>d\-mmm</c:formatCode>
                <c:ptCount val="5"/>
                <c:pt idx="0">
                  <c:v>42585</c:v>
                </c:pt>
                <c:pt idx="1">
                  <c:v>42590</c:v>
                </c:pt>
                <c:pt idx="2">
                  <c:v>42597</c:v>
                </c:pt>
                <c:pt idx="3">
                  <c:v>42605</c:v>
                </c:pt>
                <c:pt idx="4">
                  <c:v>42615</c:v>
                </c:pt>
              </c:numCache>
            </c:numRef>
          </c:xVal>
          <c:yVal>
            <c:numRef>
              <c:f>'pop charts 1'!$D$27:$H$27</c:f>
              <c:numCache>
                <c:formatCode>General</c:formatCode>
                <c:ptCount val="5"/>
                <c:pt idx="0">
                  <c:v>172.1</c:v>
                </c:pt>
                <c:pt idx="1">
                  <c:v>184.2</c:v>
                </c:pt>
                <c:pt idx="2">
                  <c:v>436.3</c:v>
                </c:pt>
                <c:pt idx="3">
                  <c:v>54.9</c:v>
                </c:pt>
                <c:pt idx="4">
                  <c:v>0</c:v>
                </c:pt>
              </c:numCache>
            </c:numRef>
          </c:yVal>
        </c:ser>
        <c:ser>
          <c:idx val="2"/>
          <c:order val="2"/>
          <c:tx>
            <c:v>Pioneer 83P17 (tolerant)</c:v>
          </c:tx>
          <c:spPr>
            <a:ln>
              <a:solidFill>
                <a:schemeClr val="tx1"/>
              </a:solidFill>
            </a:ln>
          </c:spPr>
          <c:marker>
            <c:symbol val="triangle"/>
            <c:size val="10"/>
            <c:spPr>
              <a:solidFill>
                <a:schemeClr val="tx1"/>
              </a:solidFill>
              <a:ln>
                <a:solidFill>
                  <a:schemeClr val="tx1"/>
                </a:solidFill>
              </a:ln>
            </c:spPr>
          </c:marker>
          <c:errBars>
            <c:errDir val="y"/>
            <c:errBarType val="both"/>
            <c:errValType val="cust"/>
            <c:plus>
              <c:numRef>
                <c:f>'pop charts 1'!$D$49:$H$49</c:f>
                <c:numCache>
                  <c:formatCode>General</c:formatCode>
                  <c:ptCount val="5"/>
                  <c:pt idx="0">
                    <c:v>11.2</c:v>
                  </c:pt>
                  <c:pt idx="1">
                    <c:v>12.4</c:v>
                  </c:pt>
                  <c:pt idx="2">
                    <c:v>9</c:v>
                  </c:pt>
                  <c:pt idx="3">
                    <c:v>7.8</c:v>
                  </c:pt>
                  <c:pt idx="4">
                    <c:v>0</c:v>
                  </c:pt>
                </c:numCache>
              </c:numRef>
            </c:plus>
            <c:minus>
              <c:numRef>
                <c:f>'pop charts 1'!$D$49:$H$49</c:f>
                <c:numCache>
                  <c:formatCode>General</c:formatCode>
                  <c:ptCount val="5"/>
                  <c:pt idx="0">
                    <c:v>11.2</c:v>
                  </c:pt>
                  <c:pt idx="1">
                    <c:v>12.4</c:v>
                  </c:pt>
                  <c:pt idx="2">
                    <c:v>9</c:v>
                  </c:pt>
                  <c:pt idx="3">
                    <c:v>7.8</c:v>
                  </c:pt>
                  <c:pt idx="4">
                    <c:v>0</c:v>
                  </c:pt>
                </c:numCache>
              </c:numRef>
            </c:minus>
          </c:errBars>
          <c:xVal>
            <c:numRef>
              <c:f>'pop charts 1'!$D$15:$H$15</c:f>
              <c:numCache>
                <c:formatCode>d\-mmm</c:formatCode>
                <c:ptCount val="5"/>
                <c:pt idx="0">
                  <c:v>42585</c:v>
                </c:pt>
                <c:pt idx="1">
                  <c:v>42590</c:v>
                </c:pt>
                <c:pt idx="2">
                  <c:v>42597</c:v>
                </c:pt>
                <c:pt idx="3">
                  <c:v>42605</c:v>
                </c:pt>
                <c:pt idx="4">
                  <c:v>42615</c:v>
                </c:pt>
              </c:numCache>
            </c:numRef>
          </c:xVal>
          <c:yVal>
            <c:numRef>
              <c:f>'pop charts 1'!$D$31:$H$31</c:f>
              <c:numCache>
                <c:formatCode>General</c:formatCode>
                <c:ptCount val="5"/>
                <c:pt idx="0">
                  <c:v>60.2</c:v>
                </c:pt>
                <c:pt idx="1">
                  <c:v>65.2</c:v>
                </c:pt>
                <c:pt idx="2">
                  <c:v>50.2</c:v>
                </c:pt>
                <c:pt idx="3">
                  <c:v>13.1</c:v>
                </c:pt>
                <c:pt idx="4">
                  <c:v>0</c:v>
                </c:pt>
              </c:numCache>
            </c:numRef>
          </c:yVal>
        </c:ser>
        <c:ser>
          <c:idx val="3"/>
          <c:order val="3"/>
          <c:tx>
            <c:v>Pioneer 84P80 (susceptible)</c:v>
          </c:tx>
          <c:spPr>
            <a:ln>
              <a:solidFill>
                <a:srgbClr val="0070C0"/>
              </a:solidFill>
            </a:ln>
          </c:spPr>
          <c:marker>
            <c:symbol val="circle"/>
            <c:size val="10"/>
            <c:spPr>
              <a:solidFill>
                <a:srgbClr val="0070C0"/>
              </a:solidFill>
              <a:ln>
                <a:solidFill>
                  <a:srgbClr val="0070C0"/>
                </a:solidFill>
              </a:ln>
            </c:spPr>
          </c:marker>
          <c:errBars>
            <c:errDir val="y"/>
            <c:errBarType val="both"/>
            <c:errValType val="cust"/>
            <c:plus>
              <c:numRef>
                <c:f>'pop charts 1'!$D$53:$H$53</c:f>
                <c:numCache>
                  <c:formatCode>General</c:formatCode>
                  <c:ptCount val="5"/>
                  <c:pt idx="0">
                    <c:v>28.2</c:v>
                  </c:pt>
                  <c:pt idx="1">
                    <c:v>21.5</c:v>
                  </c:pt>
                  <c:pt idx="2">
                    <c:v>46.2</c:v>
                  </c:pt>
                  <c:pt idx="3">
                    <c:v>12.1</c:v>
                  </c:pt>
                  <c:pt idx="4">
                    <c:v>0</c:v>
                  </c:pt>
                </c:numCache>
              </c:numRef>
            </c:plus>
            <c:minus>
              <c:numRef>
                <c:f>'pop charts 1'!$D$53:$H$53</c:f>
                <c:numCache>
                  <c:formatCode>General</c:formatCode>
                  <c:ptCount val="5"/>
                  <c:pt idx="0">
                    <c:v>28.2</c:v>
                  </c:pt>
                  <c:pt idx="1">
                    <c:v>21.5</c:v>
                  </c:pt>
                  <c:pt idx="2">
                    <c:v>46.2</c:v>
                  </c:pt>
                  <c:pt idx="3">
                    <c:v>12.1</c:v>
                  </c:pt>
                  <c:pt idx="4">
                    <c:v>0</c:v>
                  </c:pt>
                </c:numCache>
              </c:numRef>
            </c:minus>
          </c:errBars>
          <c:xVal>
            <c:numRef>
              <c:f>'pop charts 1'!$D$15:$H$15</c:f>
              <c:numCache>
                <c:formatCode>d\-mmm</c:formatCode>
                <c:ptCount val="5"/>
                <c:pt idx="0">
                  <c:v>42585</c:v>
                </c:pt>
                <c:pt idx="1">
                  <c:v>42590</c:v>
                </c:pt>
                <c:pt idx="2">
                  <c:v>42597</c:v>
                </c:pt>
                <c:pt idx="3">
                  <c:v>42605</c:v>
                </c:pt>
                <c:pt idx="4">
                  <c:v>42615</c:v>
                </c:pt>
              </c:numCache>
            </c:numRef>
          </c:xVal>
          <c:yVal>
            <c:numRef>
              <c:f>'pop charts 1'!$D$35:$H$35</c:f>
              <c:numCache>
                <c:formatCode>General</c:formatCode>
                <c:ptCount val="5"/>
                <c:pt idx="0">
                  <c:v>165.5</c:v>
                </c:pt>
                <c:pt idx="1">
                  <c:v>129.19999999999999</c:v>
                </c:pt>
                <c:pt idx="2">
                  <c:v>225.7</c:v>
                </c:pt>
                <c:pt idx="3">
                  <c:v>38.1</c:v>
                </c:pt>
                <c:pt idx="4">
                  <c:v>0</c:v>
                </c:pt>
              </c:numCache>
            </c:numRef>
          </c:yVal>
        </c:ser>
        <c:axId val="163385728"/>
        <c:axId val="163387264"/>
      </c:scatterChart>
      <c:valAx>
        <c:axId val="163385728"/>
        <c:scaling>
          <c:orientation val="minMax"/>
        </c:scaling>
        <c:axPos val="b"/>
        <c:numFmt formatCode="d\-mmm" sourceLinked="1"/>
        <c:tickLblPos val="nextTo"/>
        <c:txPr>
          <a:bodyPr/>
          <a:lstStyle/>
          <a:p>
            <a:pPr>
              <a:defRPr sz="1800" b="1"/>
            </a:pPr>
            <a:endParaRPr lang="en-US"/>
          </a:p>
        </c:txPr>
        <c:crossAx val="163387264"/>
        <c:crosses val="autoZero"/>
        <c:crossBetween val="midCat"/>
      </c:valAx>
      <c:valAx>
        <c:axId val="163387264"/>
        <c:scaling>
          <c:orientation val="minMax"/>
        </c:scaling>
        <c:axPos val="l"/>
        <c:title>
          <c:tx>
            <c:rich>
              <a:bodyPr rot="-5400000" vert="horz"/>
              <a:lstStyle/>
              <a:p>
                <a:pPr>
                  <a:defRPr sz="2000"/>
                </a:pPr>
                <a:r>
                  <a:rPr lang="en-US" sz="2000"/>
                  <a:t>Aphids per leaf</a:t>
                </a:r>
              </a:p>
            </c:rich>
          </c:tx>
          <c:layout>
            <c:manualLayout>
              <c:xMode val="edge"/>
              <c:yMode val="edge"/>
              <c:x val="5.85800720973085E-3"/>
              <c:y val="0.40119893912555132"/>
            </c:manualLayout>
          </c:layout>
        </c:title>
        <c:numFmt formatCode="General" sourceLinked="1"/>
        <c:tickLblPos val="nextTo"/>
        <c:txPr>
          <a:bodyPr/>
          <a:lstStyle/>
          <a:p>
            <a:pPr>
              <a:defRPr sz="1600" b="1"/>
            </a:pPr>
            <a:endParaRPr lang="en-US"/>
          </a:p>
        </c:txPr>
        <c:crossAx val="163385728"/>
        <c:crosses val="autoZero"/>
        <c:crossBetween val="midCat"/>
      </c:valAx>
    </c:plotArea>
    <c:legend>
      <c:legendPos val="r"/>
      <c:layout>
        <c:manualLayout>
          <c:xMode val="edge"/>
          <c:yMode val="edge"/>
          <c:x val="0.14454010088457117"/>
          <c:y val="0.20795697249712858"/>
          <c:w val="0.18452757305182921"/>
          <c:h val="0.41268712100642585"/>
        </c:manualLayout>
      </c:layout>
      <c:overlay val="1"/>
      <c:txPr>
        <a:bodyPr/>
        <a:lstStyle/>
        <a:p>
          <a:pPr>
            <a:defRPr sz="1600" b="1"/>
          </a:pPr>
          <a:endParaRPr lang="en-US"/>
        </a:p>
      </c:txPr>
    </c:legend>
    <c:plotVisOnly val="1"/>
    <c:dispBlanksAs val="gap"/>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631" b="0" i="0" u="none" strike="noStrike" kern="1200" spc="0" baseline="0">
                <a:solidFill>
                  <a:schemeClr val="tx1">
                    <a:lumMod val="65000"/>
                    <a:lumOff val="35000"/>
                  </a:schemeClr>
                </a:solidFill>
                <a:latin typeface="+mn-lt"/>
                <a:ea typeface="+mn-ea"/>
                <a:cs typeface="+mn-cs"/>
              </a:defRPr>
            </a:pPr>
            <a:r>
              <a:rPr lang="en-US"/>
              <a:t>Aphids/Leaf</a:t>
            </a:r>
          </a:p>
        </c:rich>
      </c:tx>
      <c:layout>
        <c:manualLayout>
          <c:xMode val="edge"/>
          <c:yMode val="edge"/>
          <c:x val="2.7266975146414282E-2"/>
          <c:y val="3.333333333333334E-2"/>
        </c:manualLayout>
      </c:layout>
      <c:spPr>
        <a:noFill/>
        <a:ln>
          <a:noFill/>
        </a:ln>
        <a:effectLst/>
      </c:spPr>
    </c:title>
    <c:plotArea>
      <c:layout>
        <c:manualLayout>
          <c:layoutTarget val="inner"/>
          <c:xMode val="edge"/>
          <c:yMode val="edge"/>
          <c:x val="8.0219780219779949E-2"/>
          <c:y val="0.14806866952789768"/>
          <c:w val="0.90879120879120878"/>
          <c:h val="0.60300429184549365"/>
        </c:manualLayout>
      </c:layout>
      <c:barChart>
        <c:barDir val="col"/>
        <c:grouping val="clustered"/>
        <c:ser>
          <c:idx val="0"/>
          <c:order val="0"/>
          <c:tx>
            <c:strRef>
              <c:f>Sheet1!$B$1</c:f>
              <c:strCache>
                <c:ptCount val="1"/>
                <c:pt idx="0">
                  <c:v>8 DAT</c:v>
                </c:pt>
              </c:strCache>
            </c:strRef>
          </c:tx>
          <c:spPr>
            <a:solidFill>
              <a:schemeClr val="accent1"/>
            </a:solidFill>
            <a:ln>
              <a:noFill/>
            </a:ln>
            <a:effectLst/>
          </c:spPr>
          <c:cat>
            <c:strRef>
              <c:f>Sheet1!$A$2:$A$8</c:f>
              <c:strCache>
                <c:ptCount val="7"/>
                <c:pt idx="0">
                  <c:v>Untreated </c:v>
                </c:pt>
                <c:pt idx="1">
                  <c:v>T (1.5)</c:v>
                </c:pt>
                <c:pt idx="2">
                  <c:v>T (0.75)</c:v>
                </c:pt>
                <c:pt idx="3">
                  <c:v>S (5.0)</c:v>
                </c:pt>
                <c:pt idx="4">
                  <c:v>S (2.5)</c:v>
                </c:pt>
                <c:pt idx="5">
                  <c:v>T (0.75) +           S (2.5)</c:v>
                </c:pt>
                <c:pt idx="6">
                  <c:v>T (0.75) + Lorsban (16)</c:v>
                </c:pt>
              </c:strCache>
            </c:strRef>
          </c:cat>
          <c:val>
            <c:numRef>
              <c:f>Sheet1!$B$2:$B$8</c:f>
              <c:numCache>
                <c:formatCode>General</c:formatCode>
                <c:ptCount val="7"/>
                <c:pt idx="0">
                  <c:v>990</c:v>
                </c:pt>
                <c:pt idx="1">
                  <c:v>4.7</c:v>
                </c:pt>
                <c:pt idx="2">
                  <c:v>2.6</c:v>
                </c:pt>
                <c:pt idx="3">
                  <c:v>1.5</c:v>
                </c:pt>
                <c:pt idx="4">
                  <c:v>1.6</c:v>
                </c:pt>
                <c:pt idx="5">
                  <c:v>0.1</c:v>
                </c:pt>
                <c:pt idx="6">
                  <c:v>1.7000000000000002</c:v>
                </c:pt>
              </c:numCache>
            </c:numRef>
          </c:val>
        </c:ser>
        <c:ser>
          <c:idx val="1"/>
          <c:order val="1"/>
          <c:tx>
            <c:strRef>
              <c:f>Sheet1!$C$1</c:f>
              <c:strCache>
                <c:ptCount val="1"/>
                <c:pt idx="0">
                  <c:v>15 DAT</c:v>
                </c:pt>
              </c:strCache>
            </c:strRef>
          </c:tx>
          <c:spPr>
            <a:solidFill>
              <a:schemeClr val="accent2"/>
            </a:solidFill>
            <a:ln>
              <a:noFill/>
            </a:ln>
            <a:effectLst/>
          </c:spPr>
          <c:cat>
            <c:strRef>
              <c:f>Sheet1!$A$2:$A$8</c:f>
              <c:strCache>
                <c:ptCount val="7"/>
                <c:pt idx="0">
                  <c:v>Untreated </c:v>
                </c:pt>
                <c:pt idx="1">
                  <c:v>T (1.5)</c:v>
                </c:pt>
                <c:pt idx="2">
                  <c:v>T (0.75)</c:v>
                </c:pt>
                <c:pt idx="3">
                  <c:v>S (5.0)</c:v>
                </c:pt>
                <c:pt idx="4">
                  <c:v>S (2.5)</c:v>
                </c:pt>
                <c:pt idx="5">
                  <c:v>T (0.75) +           S (2.5)</c:v>
                </c:pt>
                <c:pt idx="6">
                  <c:v>T (0.75) + Lorsban (16)</c:v>
                </c:pt>
              </c:strCache>
            </c:strRef>
          </c:cat>
          <c:val>
            <c:numRef>
              <c:f>Sheet1!$C$2:$C$8</c:f>
              <c:numCache>
                <c:formatCode>General</c:formatCode>
                <c:ptCount val="7"/>
                <c:pt idx="0">
                  <c:v>581</c:v>
                </c:pt>
                <c:pt idx="1">
                  <c:v>0.9</c:v>
                </c:pt>
                <c:pt idx="2">
                  <c:v>3.3</c:v>
                </c:pt>
                <c:pt idx="3">
                  <c:v>0.4</c:v>
                </c:pt>
                <c:pt idx="4">
                  <c:v>1.8</c:v>
                </c:pt>
                <c:pt idx="5">
                  <c:v>0.25</c:v>
                </c:pt>
                <c:pt idx="6">
                  <c:v>1.1000000000000001</c:v>
                </c:pt>
              </c:numCache>
            </c:numRef>
          </c:val>
        </c:ser>
        <c:gapWidth val="219"/>
        <c:overlap val="-27"/>
        <c:axId val="172885120"/>
        <c:axId val="172886656"/>
      </c:barChart>
      <c:catAx>
        <c:axId val="172885120"/>
        <c:scaling>
          <c:orientation val="minMax"/>
        </c:scaling>
        <c:axPos val="b"/>
        <c:numFmt formatCode="General" sourceLinked="1"/>
        <c:majorTickMark val="none"/>
        <c:tickLblPos val="nextTo"/>
        <c:spPr>
          <a:noFill/>
          <a:ln w="7191" cap="flat" cmpd="sng" algn="ctr">
            <a:solidFill>
              <a:schemeClr val="tx1">
                <a:lumMod val="15000"/>
                <a:lumOff val="85000"/>
              </a:schemeClr>
            </a:solidFill>
            <a:round/>
          </a:ln>
          <a:effectLst/>
        </c:spPr>
        <c:txPr>
          <a:bodyPr rot="-60000000" spcFirstLastPara="1" vertOverflow="ellipsis" vert="horz" wrap="square" anchor="ctr" anchorCtr="1"/>
          <a:lstStyle/>
          <a:p>
            <a:pPr>
              <a:defRPr sz="1359" b="0" i="0" u="none" strike="noStrike" kern="1200" baseline="0">
                <a:solidFill>
                  <a:schemeClr val="tx1">
                    <a:lumMod val="65000"/>
                    <a:lumOff val="35000"/>
                  </a:schemeClr>
                </a:solidFill>
                <a:latin typeface="+mn-lt"/>
                <a:ea typeface="+mn-ea"/>
                <a:cs typeface="+mn-cs"/>
              </a:defRPr>
            </a:pPr>
            <a:endParaRPr lang="en-US"/>
          </a:p>
        </c:txPr>
        <c:crossAx val="172886656"/>
        <c:crosses val="autoZero"/>
        <c:auto val="1"/>
        <c:lblAlgn val="ctr"/>
        <c:lblOffset val="100"/>
      </c:catAx>
      <c:valAx>
        <c:axId val="172886656"/>
        <c:scaling>
          <c:orientation val="minMax"/>
          <c:max val="1000"/>
        </c:scaling>
        <c:axPos val="l"/>
        <c:majorGridlines>
          <c:spPr>
            <a:ln w="7191"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359" b="0" i="0" u="none" strike="noStrike" kern="1200" baseline="0">
                <a:solidFill>
                  <a:schemeClr val="tx1">
                    <a:lumMod val="65000"/>
                    <a:lumOff val="35000"/>
                  </a:schemeClr>
                </a:solidFill>
                <a:latin typeface="+mn-lt"/>
                <a:ea typeface="+mn-ea"/>
                <a:cs typeface="+mn-cs"/>
              </a:defRPr>
            </a:pPr>
            <a:endParaRPr lang="en-US"/>
          </a:p>
        </c:txPr>
        <c:crossAx val="172885120"/>
        <c:crosses val="autoZero"/>
        <c:crossBetween val="between"/>
      </c:valAx>
      <c:spPr>
        <a:noFill/>
        <a:ln w="19175">
          <a:noFill/>
        </a:ln>
      </c:spPr>
    </c:plotArea>
    <c:legend>
      <c:legendPos val="b"/>
      <c:layout>
        <c:manualLayout>
          <c:xMode val="edge"/>
          <c:yMode val="edge"/>
          <c:x val="0.76736202617529969"/>
          <c:y val="0.15813208971196269"/>
          <c:w val="0.18460763833092314"/>
          <c:h val="7.9543104322260111E-2"/>
        </c:manualLayout>
      </c:layout>
      <c:spPr>
        <a:noFill/>
        <a:ln>
          <a:noFill/>
        </a:ln>
        <a:effectLst/>
      </c:spPr>
      <c:txPr>
        <a:bodyPr rot="0" spcFirstLastPara="1" vertOverflow="ellipsis" vert="horz" wrap="square" anchor="ctr" anchorCtr="1"/>
        <a:lstStyle/>
        <a:p>
          <a:pPr>
            <a:defRPr sz="1359"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sz="1359"/>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style val="42"/>
  <c:clrMapOvr bg1="lt1" tx1="dk1" bg2="lt2" tx2="dk2" accent1="accent1" accent2="accent2" accent3="accent3" accent4="accent4" accent5="accent5" accent6="accent6" hlink="hlink" folHlink="folHlink"/>
  <c:chart>
    <c:autoTitleDeleted val="1"/>
    <c:plotArea>
      <c:layout/>
      <c:barChart>
        <c:barDir val="col"/>
        <c:grouping val="clustered"/>
        <c:ser>
          <c:idx val="0"/>
          <c:order val="0"/>
          <c:tx>
            <c:strRef>
              <c:f>Sheet2!$A$6</c:f>
              <c:strCache>
                <c:ptCount val="1"/>
                <c:pt idx="0">
                  <c:v>Transform 0.5 oz</c:v>
                </c:pt>
              </c:strCache>
            </c:strRef>
          </c:tx>
          <c:cat>
            <c:strRef>
              <c:f>Sheet2!$B$1</c:f>
              <c:strCache>
                <c:ptCount val="1"/>
                <c:pt idx="0">
                  <c:v>2-5 DAA</c:v>
                </c:pt>
              </c:strCache>
            </c:strRef>
          </c:cat>
          <c:val>
            <c:numRef>
              <c:f>Sheet2!$B$6</c:f>
              <c:numCache>
                <c:formatCode>0.00</c:formatCode>
                <c:ptCount val="1"/>
                <c:pt idx="0">
                  <c:v>62.51</c:v>
                </c:pt>
              </c:numCache>
            </c:numRef>
          </c:val>
        </c:ser>
        <c:ser>
          <c:idx val="1"/>
          <c:order val="1"/>
          <c:tx>
            <c:strRef>
              <c:f>Sheet2!$A$8</c:f>
              <c:strCache>
                <c:ptCount val="1"/>
                <c:pt idx="0">
                  <c:v>COC</c:v>
                </c:pt>
              </c:strCache>
            </c:strRef>
          </c:tx>
          <c:cat>
            <c:strRef>
              <c:f>Sheet2!$B$1</c:f>
              <c:strCache>
                <c:ptCount val="1"/>
                <c:pt idx="0">
                  <c:v>2-5 DAA</c:v>
                </c:pt>
              </c:strCache>
            </c:strRef>
          </c:cat>
          <c:val>
            <c:numRef>
              <c:f>Sheet2!$B$7</c:f>
              <c:numCache>
                <c:formatCode>0.00</c:formatCode>
                <c:ptCount val="1"/>
                <c:pt idx="0">
                  <c:v>17.079999999999988</c:v>
                </c:pt>
              </c:numCache>
            </c:numRef>
          </c:val>
        </c:ser>
        <c:ser>
          <c:idx val="2"/>
          <c:order val="2"/>
          <c:tx>
            <c:strRef>
              <c:f>Sheet2!$A$10</c:f>
              <c:strCache>
                <c:ptCount val="1"/>
                <c:pt idx="0">
                  <c:v>NIS</c:v>
                </c:pt>
              </c:strCache>
            </c:strRef>
          </c:tx>
          <c:cat>
            <c:strRef>
              <c:f>Sheet2!$B$1</c:f>
              <c:strCache>
                <c:ptCount val="1"/>
                <c:pt idx="0">
                  <c:v>2-5 DAA</c:v>
                </c:pt>
              </c:strCache>
            </c:strRef>
          </c:cat>
          <c:val>
            <c:numRef>
              <c:f>Sheet2!$B$9</c:f>
              <c:numCache>
                <c:formatCode>0.00</c:formatCode>
                <c:ptCount val="1"/>
                <c:pt idx="0">
                  <c:v>83.73</c:v>
                </c:pt>
              </c:numCache>
            </c:numRef>
          </c:val>
        </c:ser>
        <c:ser>
          <c:idx val="3"/>
          <c:order val="3"/>
          <c:tx>
            <c:strRef>
              <c:f>Sheet2!$A$12</c:f>
              <c:strCache>
                <c:ptCount val="1"/>
                <c:pt idx="0">
                  <c:v>Silicon Surfactant</c:v>
                </c:pt>
              </c:strCache>
            </c:strRef>
          </c:tx>
          <c:cat>
            <c:strRef>
              <c:f>Sheet2!$B$1</c:f>
              <c:strCache>
                <c:ptCount val="1"/>
                <c:pt idx="0">
                  <c:v>2-5 DAA</c:v>
                </c:pt>
              </c:strCache>
            </c:strRef>
          </c:cat>
          <c:val>
            <c:numRef>
              <c:f>Sheet2!$B$11</c:f>
              <c:numCache>
                <c:formatCode>0.00</c:formatCode>
                <c:ptCount val="1"/>
                <c:pt idx="0">
                  <c:v>50.8</c:v>
                </c:pt>
              </c:numCache>
            </c:numRef>
          </c:val>
        </c:ser>
        <c:ser>
          <c:idx val="4"/>
          <c:order val="4"/>
          <c:tx>
            <c:strRef>
              <c:f>Sheet2!$A$14</c:f>
              <c:strCache>
                <c:ptCount val="1"/>
                <c:pt idx="0">
                  <c:v>MSO</c:v>
                </c:pt>
              </c:strCache>
            </c:strRef>
          </c:tx>
          <c:cat>
            <c:strRef>
              <c:f>Sheet2!$B$1</c:f>
              <c:strCache>
                <c:ptCount val="1"/>
                <c:pt idx="0">
                  <c:v>2-5 DAA</c:v>
                </c:pt>
              </c:strCache>
            </c:strRef>
          </c:cat>
          <c:val>
            <c:numRef>
              <c:f>Sheet2!$B$13</c:f>
              <c:numCache>
                <c:formatCode>0.00</c:formatCode>
                <c:ptCount val="1"/>
                <c:pt idx="0">
                  <c:v>18.43</c:v>
                </c:pt>
              </c:numCache>
            </c:numRef>
          </c:val>
        </c:ser>
        <c:axId val="163427840"/>
        <c:axId val="163429376"/>
      </c:barChart>
      <c:catAx>
        <c:axId val="163427840"/>
        <c:scaling>
          <c:orientation val="minMax"/>
        </c:scaling>
        <c:axPos val="b"/>
        <c:tickLblPos val="nextTo"/>
        <c:crossAx val="163429376"/>
        <c:crosses val="autoZero"/>
        <c:auto val="1"/>
        <c:lblAlgn val="ctr"/>
        <c:lblOffset val="100"/>
      </c:catAx>
      <c:valAx>
        <c:axId val="163429376"/>
        <c:scaling>
          <c:orientation val="minMax"/>
        </c:scaling>
        <c:axPos val="l"/>
        <c:majorGridlines/>
        <c:title>
          <c:tx>
            <c:rich>
              <a:bodyPr rot="-5400000" vert="horz"/>
              <a:lstStyle/>
              <a:p>
                <a:pPr>
                  <a:defRPr sz="2000"/>
                </a:pPr>
                <a:r>
                  <a:rPr lang="en-US" sz="2000"/>
                  <a:t>Mean num SCA/mid and upper leaves</a:t>
                </a:r>
              </a:p>
            </c:rich>
          </c:tx>
          <c:layout>
            <c:manualLayout>
              <c:xMode val="edge"/>
              <c:yMode val="edge"/>
              <c:x val="1.5277777777777803E-2"/>
              <c:y val="0.15651385243511332"/>
            </c:manualLayout>
          </c:layout>
        </c:title>
        <c:numFmt formatCode="0" sourceLinked="0"/>
        <c:tickLblPos val="nextTo"/>
        <c:txPr>
          <a:bodyPr/>
          <a:lstStyle/>
          <a:p>
            <a:pPr>
              <a:defRPr sz="2000"/>
            </a:pPr>
            <a:endParaRPr lang="en-US"/>
          </a:p>
        </c:txPr>
        <c:crossAx val="163427840"/>
        <c:crosses val="autoZero"/>
        <c:crossBetween val="between"/>
      </c:valAx>
      <c:spPr>
        <a:solidFill>
          <a:schemeClr val="bg1"/>
        </a:solidFill>
      </c:spPr>
    </c:plotArea>
    <c:legend>
      <c:legendPos val="r"/>
      <c:layout>
        <c:manualLayout>
          <c:xMode val="edge"/>
          <c:yMode val="edge"/>
          <c:x val="0.70431614052830549"/>
          <c:y val="0.10094786719338023"/>
          <c:w val="0.2784685370211078"/>
          <c:h val="0.72617264770333678"/>
        </c:manualLayout>
      </c:layout>
      <c:txPr>
        <a:bodyPr/>
        <a:lstStyle/>
        <a:p>
          <a:pPr>
            <a:defRPr sz="2000"/>
          </a:pPr>
          <a:endParaRPr lang="en-US"/>
        </a:p>
      </c:txPr>
    </c:legend>
    <c:plotVisOnly val="1"/>
    <c:dispBlanksAs val="gap"/>
  </c:chart>
  <c:spPr>
    <a:solidFill>
      <a:sysClr val="windowText" lastClr="000000">
        <a:lumMod val="50000"/>
        <a:lumOff val="50000"/>
      </a:sysClr>
    </a:solidFill>
  </c:spPr>
  <c:txPr>
    <a:bodyPr/>
    <a:lstStyle/>
    <a:p>
      <a:pPr>
        <a:defRPr sz="2400">
          <a:solidFill>
            <a:schemeClr val="tx1"/>
          </a:solidFill>
        </a:defRPr>
      </a:pPr>
      <a:endParaRPr lang="en-US"/>
    </a:p>
  </c:txPr>
  <c:externalData r:id="rId2"/>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style val="42"/>
  <c:chart>
    <c:autoTitleDeleted val="1"/>
    <c:plotArea>
      <c:layout>
        <c:manualLayout>
          <c:layoutTarget val="inner"/>
          <c:xMode val="edge"/>
          <c:yMode val="edge"/>
          <c:x val="0.17459421117554991"/>
          <c:y val="0.18610731475429357"/>
          <c:w val="0.55305081424317437"/>
          <c:h val="0.6327571674116329"/>
        </c:manualLayout>
      </c:layout>
      <c:barChart>
        <c:barDir val="col"/>
        <c:grouping val="clustered"/>
        <c:ser>
          <c:idx val="0"/>
          <c:order val="0"/>
          <c:tx>
            <c:strRef>
              <c:f>Sheet2!$A$15</c:f>
              <c:strCache>
                <c:ptCount val="1"/>
                <c:pt idx="0">
                  <c:v>Sivanto 2-3 oz</c:v>
                </c:pt>
              </c:strCache>
            </c:strRef>
          </c:tx>
          <c:spPr>
            <a:solidFill>
              <a:srgbClr val="0070C0"/>
            </a:solidFill>
          </c:spPr>
          <c:cat>
            <c:strRef>
              <c:f>Sheet2!$D$1</c:f>
              <c:strCache>
                <c:ptCount val="1"/>
                <c:pt idx="0">
                  <c:v>6-9 DAA</c:v>
                </c:pt>
              </c:strCache>
            </c:strRef>
          </c:cat>
          <c:val>
            <c:numRef>
              <c:f>Sheet2!$D$15</c:f>
              <c:numCache>
                <c:formatCode>0.00</c:formatCode>
                <c:ptCount val="1"/>
                <c:pt idx="0">
                  <c:v>0.65000000000000346</c:v>
                </c:pt>
              </c:numCache>
            </c:numRef>
          </c:val>
        </c:ser>
        <c:ser>
          <c:idx val="1"/>
          <c:order val="1"/>
          <c:tx>
            <c:strRef>
              <c:f>Sheet2!$A$17</c:f>
              <c:strCache>
                <c:ptCount val="1"/>
                <c:pt idx="0">
                  <c:v>COC</c:v>
                </c:pt>
              </c:strCache>
            </c:strRef>
          </c:tx>
          <c:spPr>
            <a:solidFill>
              <a:srgbClr val="FF0000"/>
            </a:solidFill>
          </c:spPr>
          <c:cat>
            <c:strRef>
              <c:f>Sheet2!$D$1</c:f>
              <c:strCache>
                <c:ptCount val="1"/>
                <c:pt idx="0">
                  <c:v>6-9 DAA</c:v>
                </c:pt>
              </c:strCache>
            </c:strRef>
          </c:cat>
          <c:val>
            <c:numRef>
              <c:f>Sheet2!$D$16</c:f>
              <c:numCache>
                <c:formatCode>0.00</c:formatCode>
                <c:ptCount val="1"/>
                <c:pt idx="0">
                  <c:v>0.83000000000000063</c:v>
                </c:pt>
              </c:numCache>
            </c:numRef>
          </c:val>
        </c:ser>
        <c:ser>
          <c:idx val="2"/>
          <c:order val="2"/>
          <c:tx>
            <c:strRef>
              <c:f>Sheet2!$A$19</c:f>
              <c:strCache>
                <c:ptCount val="1"/>
                <c:pt idx="0">
                  <c:v>NIS</c:v>
                </c:pt>
              </c:strCache>
            </c:strRef>
          </c:tx>
          <c:spPr>
            <a:solidFill>
              <a:srgbClr val="92D050"/>
            </a:solidFill>
          </c:spPr>
          <c:cat>
            <c:strRef>
              <c:f>Sheet2!$D$1</c:f>
              <c:strCache>
                <c:ptCount val="1"/>
                <c:pt idx="0">
                  <c:v>6-9 DAA</c:v>
                </c:pt>
              </c:strCache>
            </c:strRef>
          </c:cat>
          <c:val>
            <c:numRef>
              <c:f>Sheet2!$D$18</c:f>
              <c:numCache>
                <c:formatCode>0.00</c:formatCode>
                <c:ptCount val="1"/>
                <c:pt idx="0">
                  <c:v>0.59</c:v>
                </c:pt>
              </c:numCache>
            </c:numRef>
          </c:val>
        </c:ser>
        <c:ser>
          <c:idx val="3"/>
          <c:order val="3"/>
          <c:tx>
            <c:strRef>
              <c:f>Sheet2!$A$21</c:f>
              <c:strCache>
                <c:ptCount val="1"/>
                <c:pt idx="0">
                  <c:v>Silicon Surfactant</c:v>
                </c:pt>
              </c:strCache>
            </c:strRef>
          </c:tx>
          <c:spPr>
            <a:ln>
              <a:solidFill>
                <a:srgbClr val="7030A0"/>
              </a:solidFill>
            </a:ln>
          </c:spPr>
          <c:dPt>
            <c:idx val="0"/>
            <c:spPr>
              <a:solidFill>
                <a:srgbClr val="7030A0"/>
              </a:solidFill>
              <a:ln>
                <a:solidFill>
                  <a:srgbClr val="7030A0"/>
                </a:solidFill>
              </a:ln>
            </c:spPr>
          </c:dPt>
          <c:cat>
            <c:strRef>
              <c:f>Sheet2!$D$1</c:f>
              <c:strCache>
                <c:ptCount val="1"/>
                <c:pt idx="0">
                  <c:v>6-9 DAA</c:v>
                </c:pt>
              </c:strCache>
            </c:strRef>
          </c:cat>
          <c:val>
            <c:numRef>
              <c:f>Sheet2!$D$20</c:f>
              <c:numCache>
                <c:formatCode>0.00</c:formatCode>
                <c:ptCount val="1"/>
                <c:pt idx="0">
                  <c:v>9.7000000000000011</c:v>
                </c:pt>
              </c:numCache>
            </c:numRef>
          </c:val>
        </c:ser>
        <c:ser>
          <c:idx val="4"/>
          <c:order val="4"/>
          <c:tx>
            <c:strRef>
              <c:f>Sheet2!$A$23</c:f>
              <c:strCache>
                <c:ptCount val="1"/>
                <c:pt idx="0">
                  <c:v>MSO</c:v>
                </c:pt>
              </c:strCache>
            </c:strRef>
          </c:tx>
          <c:spPr>
            <a:solidFill>
              <a:srgbClr val="00B0F0"/>
            </a:solidFill>
          </c:spPr>
          <c:cat>
            <c:strRef>
              <c:f>Sheet2!$D$1</c:f>
              <c:strCache>
                <c:ptCount val="1"/>
                <c:pt idx="0">
                  <c:v>6-9 DAA</c:v>
                </c:pt>
              </c:strCache>
            </c:strRef>
          </c:cat>
          <c:val>
            <c:numRef>
              <c:f>Sheet2!$D$22</c:f>
              <c:numCache>
                <c:formatCode>0.00</c:formatCode>
                <c:ptCount val="1"/>
                <c:pt idx="0">
                  <c:v>0.59</c:v>
                </c:pt>
              </c:numCache>
            </c:numRef>
          </c:val>
        </c:ser>
        <c:axId val="163526528"/>
        <c:axId val="163528064"/>
      </c:barChart>
      <c:catAx>
        <c:axId val="163526528"/>
        <c:scaling>
          <c:orientation val="minMax"/>
        </c:scaling>
        <c:axPos val="b"/>
        <c:tickLblPos val="nextTo"/>
        <c:crossAx val="163528064"/>
        <c:crosses val="autoZero"/>
        <c:auto val="1"/>
        <c:lblAlgn val="ctr"/>
        <c:lblOffset val="100"/>
      </c:catAx>
      <c:valAx>
        <c:axId val="163528064"/>
        <c:scaling>
          <c:orientation val="minMax"/>
        </c:scaling>
        <c:axPos val="l"/>
        <c:majorGridlines/>
        <c:title>
          <c:tx>
            <c:rich>
              <a:bodyPr rot="-5400000" vert="horz"/>
              <a:lstStyle/>
              <a:p>
                <a:pPr algn="ctr" rtl="0">
                  <a:defRPr/>
                </a:pPr>
                <a:r>
                  <a:rPr lang="en-US"/>
                  <a:t>Mean num SCA/mid and upper leaves</a:t>
                </a:r>
              </a:p>
            </c:rich>
          </c:tx>
          <c:layout>
            <c:manualLayout>
              <c:xMode val="edge"/>
              <c:yMode val="edge"/>
              <c:x val="1.5277777777777781E-2"/>
              <c:y val="0.14540274132400124"/>
            </c:manualLayout>
          </c:layout>
        </c:title>
        <c:numFmt formatCode="0" sourceLinked="0"/>
        <c:tickLblPos val="nextTo"/>
        <c:crossAx val="163526528"/>
        <c:crosses val="autoZero"/>
        <c:crossBetween val="between"/>
      </c:valAx>
      <c:spPr>
        <a:solidFill>
          <a:schemeClr val="bg1"/>
        </a:solidFill>
      </c:spPr>
    </c:plotArea>
    <c:legend>
      <c:legendPos val="r"/>
      <c:layout>
        <c:manualLayout>
          <c:xMode val="edge"/>
          <c:yMode val="edge"/>
          <c:x val="0.71087602817832263"/>
          <c:y val="0.21946661736904771"/>
          <c:w val="0.27811843832021038"/>
          <c:h val="0.61824714893094457"/>
        </c:manualLayout>
      </c:layout>
    </c:legend>
    <c:plotVisOnly val="1"/>
    <c:dispBlanksAs val="gap"/>
  </c:chart>
  <c:spPr>
    <a:solidFill>
      <a:schemeClr val="tx1">
        <a:lumMod val="50000"/>
        <a:lumOff val="50000"/>
      </a:schemeClr>
    </a:solidFill>
  </c:spPr>
  <c:txPr>
    <a:bodyPr/>
    <a:lstStyle/>
    <a:p>
      <a:pPr>
        <a:defRPr sz="2000">
          <a:solidFill>
            <a:schemeClr val="tx1"/>
          </a:solidFill>
        </a:defRPr>
      </a:pPr>
      <a:endParaRPr lang="en-US"/>
    </a:p>
  </c:txPr>
  <c:externalData r:id="rId1"/>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1103571805340762"/>
          <c:y val="2.4938696435042353E-2"/>
          <c:w val="0.8757910472552155"/>
          <c:h val="0.75065868403155545"/>
        </c:manualLayout>
      </c:layout>
      <c:barChart>
        <c:barDir val="col"/>
        <c:grouping val="clustered"/>
        <c:ser>
          <c:idx val="0"/>
          <c:order val="0"/>
          <c:tx>
            <c:v>Grain head</c:v>
          </c:tx>
          <c:spPr>
            <a:solidFill>
              <a:schemeClr val="tx1"/>
            </a:solidFill>
          </c:spPr>
          <c:errBars>
            <c:errBarType val="both"/>
            <c:errValType val="cust"/>
            <c:plus>
              <c:numRef>
                <c:f>'AOV Means Table 1 untransformed'!$H$26:$H$34</c:f>
                <c:numCache>
                  <c:formatCode>General</c:formatCode>
                  <c:ptCount val="9"/>
                  <c:pt idx="0">
                    <c:v>4.0999999999999996</c:v>
                  </c:pt>
                  <c:pt idx="1">
                    <c:v>6.1</c:v>
                  </c:pt>
                  <c:pt idx="2">
                    <c:v>14</c:v>
                  </c:pt>
                  <c:pt idx="3">
                    <c:v>0.70000000000000062</c:v>
                  </c:pt>
                  <c:pt idx="4">
                    <c:v>1.1000000000000001</c:v>
                  </c:pt>
                  <c:pt idx="5">
                    <c:v>0.9</c:v>
                  </c:pt>
                  <c:pt idx="6">
                    <c:v>0.4</c:v>
                  </c:pt>
                  <c:pt idx="7">
                    <c:v>0</c:v>
                  </c:pt>
                  <c:pt idx="8">
                    <c:v>0.4</c:v>
                  </c:pt>
                </c:numCache>
              </c:numRef>
            </c:plus>
            <c:minus>
              <c:numRef>
                <c:f>'AOV Means Table 1 untransformed'!$H$26:$H$34</c:f>
                <c:numCache>
                  <c:formatCode>General</c:formatCode>
                  <c:ptCount val="9"/>
                  <c:pt idx="0">
                    <c:v>4.0999999999999996</c:v>
                  </c:pt>
                  <c:pt idx="1">
                    <c:v>6.1</c:v>
                  </c:pt>
                  <c:pt idx="2">
                    <c:v>14</c:v>
                  </c:pt>
                  <c:pt idx="3">
                    <c:v>0.70000000000000062</c:v>
                  </c:pt>
                  <c:pt idx="4">
                    <c:v>1.1000000000000001</c:v>
                  </c:pt>
                  <c:pt idx="5">
                    <c:v>0.9</c:v>
                  </c:pt>
                  <c:pt idx="6">
                    <c:v>0.4</c:v>
                  </c:pt>
                  <c:pt idx="7">
                    <c:v>0</c:v>
                  </c:pt>
                  <c:pt idx="8">
                    <c:v>0.4</c:v>
                  </c:pt>
                </c:numCache>
              </c:numRef>
            </c:minus>
          </c:errBars>
          <c:cat>
            <c:strRef>
              <c:f>'AOV Means Table 1 untransformed'!$B$26:$B$34</c:f>
              <c:strCache>
                <c:ptCount val="9"/>
                <c:pt idx="0">
                  <c:v>Untreated</c:v>
                </c:pt>
                <c:pt idx="1">
                  <c:v>Roundup</c:v>
                </c:pt>
                <c:pt idx="2">
                  <c:v>Sodium chlorate</c:v>
                </c:pt>
                <c:pt idx="3">
                  <c:v>Transform</c:v>
                </c:pt>
                <c:pt idx="4">
                  <c:v>Sivanto</c:v>
                </c:pt>
                <c:pt idx="5">
                  <c:v>Roundup + Transform</c:v>
                </c:pt>
                <c:pt idx="6">
                  <c:v>Roundup + Sivanto</c:v>
                </c:pt>
                <c:pt idx="7">
                  <c:v>Sodium chlorate + Transform</c:v>
                </c:pt>
                <c:pt idx="8">
                  <c:v>Sodium chlorate + Sivanto</c:v>
                </c:pt>
              </c:strCache>
            </c:strRef>
          </c:cat>
          <c:val>
            <c:numRef>
              <c:f>'AOV Means Table 1 untransformed'!$F$26:$F$34</c:f>
              <c:numCache>
                <c:formatCode>General</c:formatCode>
                <c:ptCount val="9"/>
                <c:pt idx="0">
                  <c:v>15.9</c:v>
                </c:pt>
                <c:pt idx="1">
                  <c:v>25.1</c:v>
                </c:pt>
                <c:pt idx="2">
                  <c:v>73.7</c:v>
                </c:pt>
                <c:pt idx="3">
                  <c:v>0.9</c:v>
                </c:pt>
                <c:pt idx="4">
                  <c:v>2</c:v>
                </c:pt>
                <c:pt idx="5">
                  <c:v>1.7</c:v>
                </c:pt>
                <c:pt idx="6">
                  <c:v>1</c:v>
                </c:pt>
                <c:pt idx="7">
                  <c:v>0</c:v>
                </c:pt>
                <c:pt idx="8">
                  <c:v>0.70000000000000062</c:v>
                </c:pt>
              </c:numCache>
            </c:numRef>
          </c:val>
        </c:ser>
        <c:ser>
          <c:idx val="1"/>
          <c:order val="1"/>
          <c:tx>
            <c:v>Flag leaf</c:v>
          </c:tx>
          <c:spPr>
            <a:solidFill>
              <a:srgbClr val="FF0000"/>
            </a:solidFill>
          </c:spPr>
          <c:errBars>
            <c:errBarType val="both"/>
            <c:errValType val="cust"/>
            <c:plus>
              <c:numRef>
                <c:f>'AOV Means Table 1 untransformed'!$K$26:$K$34</c:f>
                <c:numCache>
                  <c:formatCode>General</c:formatCode>
                  <c:ptCount val="9"/>
                  <c:pt idx="0">
                    <c:v>13.7</c:v>
                  </c:pt>
                  <c:pt idx="1">
                    <c:v>14.2</c:v>
                  </c:pt>
                  <c:pt idx="2">
                    <c:v>7.7</c:v>
                  </c:pt>
                  <c:pt idx="3">
                    <c:v>1.2</c:v>
                  </c:pt>
                  <c:pt idx="4">
                    <c:v>1.7</c:v>
                  </c:pt>
                  <c:pt idx="5">
                    <c:v>0.4</c:v>
                  </c:pt>
                  <c:pt idx="6">
                    <c:v>1.5</c:v>
                  </c:pt>
                  <c:pt idx="7">
                    <c:v>0.5</c:v>
                  </c:pt>
                  <c:pt idx="8">
                    <c:v>1</c:v>
                  </c:pt>
                </c:numCache>
              </c:numRef>
            </c:plus>
            <c:minus>
              <c:numRef>
                <c:f>'AOV Means Table 1 untransformed'!$K$26:$K$34</c:f>
                <c:numCache>
                  <c:formatCode>General</c:formatCode>
                  <c:ptCount val="9"/>
                  <c:pt idx="0">
                    <c:v>13.7</c:v>
                  </c:pt>
                  <c:pt idx="1">
                    <c:v>14.2</c:v>
                  </c:pt>
                  <c:pt idx="2">
                    <c:v>7.7</c:v>
                  </c:pt>
                  <c:pt idx="3">
                    <c:v>1.2</c:v>
                  </c:pt>
                  <c:pt idx="4">
                    <c:v>1.7</c:v>
                  </c:pt>
                  <c:pt idx="5">
                    <c:v>0.4</c:v>
                  </c:pt>
                  <c:pt idx="6">
                    <c:v>1.5</c:v>
                  </c:pt>
                  <c:pt idx="7">
                    <c:v>0.5</c:v>
                  </c:pt>
                  <c:pt idx="8">
                    <c:v>1</c:v>
                  </c:pt>
                </c:numCache>
              </c:numRef>
            </c:minus>
          </c:errBars>
          <c:cat>
            <c:strRef>
              <c:f>'AOV Means Table 1 untransformed'!$B$26:$B$34</c:f>
              <c:strCache>
                <c:ptCount val="9"/>
                <c:pt idx="0">
                  <c:v>Untreated</c:v>
                </c:pt>
                <c:pt idx="1">
                  <c:v>Roundup</c:v>
                </c:pt>
                <c:pt idx="2">
                  <c:v>Sodium chlorate</c:v>
                </c:pt>
                <c:pt idx="3">
                  <c:v>Transform</c:v>
                </c:pt>
                <c:pt idx="4">
                  <c:v>Sivanto</c:v>
                </c:pt>
                <c:pt idx="5">
                  <c:v>Roundup + Transform</c:v>
                </c:pt>
                <c:pt idx="6">
                  <c:v>Roundup + Sivanto</c:v>
                </c:pt>
                <c:pt idx="7">
                  <c:v>Sodium chlorate + Transform</c:v>
                </c:pt>
                <c:pt idx="8">
                  <c:v>Sodium chlorate + Sivanto</c:v>
                </c:pt>
              </c:strCache>
            </c:strRef>
          </c:cat>
          <c:val>
            <c:numRef>
              <c:f>'AOV Means Table 1 untransformed'!$I$26:$I$34</c:f>
              <c:numCache>
                <c:formatCode>General</c:formatCode>
                <c:ptCount val="9"/>
                <c:pt idx="0">
                  <c:v>117</c:v>
                </c:pt>
                <c:pt idx="1">
                  <c:v>140.4</c:v>
                </c:pt>
                <c:pt idx="2">
                  <c:v>36.5</c:v>
                </c:pt>
                <c:pt idx="3">
                  <c:v>3.1</c:v>
                </c:pt>
                <c:pt idx="4">
                  <c:v>7.2</c:v>
                </c:pt>
                <c:pt idx="5">
                  <c:v>1.3</c:v>
                </c:pt>
                <c:pt idx="6">
                  <c:v>5</c:v>
                </c:pt>
                <c:pt idx="7">
                  <c:v>0.70000000000000062</c:v>
                </c:pt>
                <c:pt idx="8">
                  <c:v>2.2999999999999998</c:v>
                </c:pt>
              </c:numCache>
            </c:numRef>
          </c:val>
        </c:ser>
        <c:axId val="166566912"/>
        <c:axId val="166580992"/>
      </c:barChart>
      <c:catAx>
        <c:axId val="166566912"/>
        <c:scaling>
          <c:orientation val="minMax"/>
        </c:scaling>
        <c:axPos val="b"/>
        <c:tickLblPos val="nextTo"/>
        <c:txPr>
          <a:bodyPr/>
          <a:lstStyle/>
          <a:p>
            <a:pPr>
              <a:defRPr sz="1400" b="1"/>
            </a:pPr>
            <a:endParaRPr lang="en-US"/>
          </a:p>
        </c:txPr>
        <c:crossAx val="166580992"/>
        <c:crosses val="autoZero"/>
        <c:auto val="1"/>
        <c:lblAlgn val="ctr"/>
        <c:lblOffset val="100"/>
      </c:catAx>
      <c:valAx>
        <c:axId val="166580992"/>
        <c:scaling>
          <c:orientation val="minMax"/>
        </c:scaling>
        <c:axPos val="l"/>
        <c:title>
          <c:tx>
            <c:rich>
              <a:bodyPr rot="-5400000" vert="horz"/>
              <a:lstStyle/>
              <a:p>
                <a:pPr>
                  <a:defRPr sz="1800"/>
                </a:pPr>
                <a:r>
                  <a:rPr lang="en-US" sz="1800" dirty="0"/>
                  <a:t>Aphids per leaf/head</a:t>
                </a:r>
              </a:p>
            </c:rich>
          </c:tx>
          <c:layout>
            <c:manualLayout>
              <c:xMode val="edge"/>
              <c:yMode val="edge"/>
              <c:x val="1.298132282269812E-2"/>
              <c:y val="0.20658527178081376"/>
            </c:manualLayout>
          </c:layout>
        </c:title>
        <c:numFmt formatCode="General" sourceLinked="1"/>
        <c:tickLblPos val="nextTo"/>
        <c:txPr>
          <a:bodyPr/>
          <a:lstStyle/>
          <a:p>
            <a:pPr>
              <a:defRPr sz="1600" b="1"/>
            </a:pPr>
            <a:endParaRPr lang="en-US"/>
          </a:p>
        </c:txPr>
        <c:crossAx val="166566912"/>
        <c:crosses val="autoZero"/>
        <c:crossBetween val="between"/>
      </c:valAx>
    </c:plotArea>
    <c:legend>
      <c:legendPos val="r"/>
      <c:layout>
        <c:manualLayout>
          <c:xMode val="edge"/>
          <c:yMode val="edge"/>
          <c:x val="0.71668454851330265"/>
          <c:y val="0.26150027529795405"/>
          <c:w val="0.14141803085973156"/>
          <c:h val="0.10233798156103352"/>
        </c:manualLayout>
      </c:layout>
      <c:overlay val="1"/>
      <c:txPr>
        <a:bodyPr/>
        <a:lstStyle/>
        <a:p>
          <a:pPr>
            <a:defRPr sz="1600" b="1"/>
          </a:pPr>
          <a:endParaRPr lang="en-US"/>
        </a:p>
      </c:txPr>
    </c:legend>
    <c:plotVisOnly val="1"/>
    <c:dispBlanksAs val="gap"/>
  </c:chart>
  <c:externalData r:id="rId1"/>
  <c:userShapes r:id="rId2"/>
</c:chartSpace>
</file>

<file path=ppt/drawings/_rels/drawing2.xml.rels><?xml version="1.0" encoding="UTF-8" standalone="yes"?>
<Relationships xmlns="http://schemas.openxmlformats.org/package/2006/relationships"><Relationship Id="rId1" Type="http://schemas.openxmlformats.org/officeDocument/2006/relationships/image" Target="../media/image88.jpe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6.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3.png"/></Relationships>
</file>

<file path=ppt/drawings/drawing1.xml><?xml version="1.0" encoding="utf-8"?>
<c:userShapes xmlns:c="http://schemas.openxmlformats.org/drawingml/2006/chart">
  <cdr:relSizeAnchor xmlns:cdr="http://schemas.openxmlformats.org/drawingml/2006/chartDrawing">
    <cdr:from>
      <cdr:x>0.48306</cdr:x>
      <cdr:y>0.3013</cdr:y>
    </cdr:from>
    <cdr:to>
      <cdr:x>0.56806</cdr:x>
      <cdr:y>0.4197</cdr:y>
    </cdr:to>
    <cdr:sp macro="" textlink="">
      <cdr:nvSpPr>
        <cdr:cNvPr id="2" name="TextBox 1"/>
        <cdr:cNvSpPr txBox="1"/>
      </cdr:nvSpPr>
      <cdr:spPr>
        <a:xfrm xmlns:a="http://schemas.openxmlformats.org/drawingml/2006/main">
          <a:off x="3639237" y="1357424"/>
          <a:ext cx="640368" cy="53340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r>
            <a:rPr lang="en-US" sz="1600" dirty="0" smtClean="0"/>
            <a:t>NSD</a:t>
          </a:r>
          <a:endParaRPr lang="en-US" sz="1600" dirty="0"/>
        </a:p>
      </cdr:txBody>
    </cdr:sp>
  </cdr:relSizeAnchor>
  <cdr:relSizeAnchor xmlns:cdr="http://schemas.openxmlformats.org/drawingml/2006/chartDrawing">
    <cdr:from>
      <cdr:x>0.63865</cdr:x>
      <cdr:y>0.87873</cdr:y>
    </cdr:from>
    <cdr:to>
      <cdr:x>0.98865</cdr:x>
      <cdr:y>0.95651</cdr:y>
    </cdr:to>
    <cdr:sp macro="" textlink="">
      <cdr:nvSpPr>
        <cdr:cNvPr id="3" name="TextBox 1"/>
        <cdr:cNvSpPr txBox="1"/>
      </cdr:nvSpPr>
      <cdr:spPr>
        <a:xfrm xmlns:a="http://schemas.openxmlformats.org/drawingml/2006/main">
          <a:off x="4811399" y="3958823"/>
          <a:ext cx="2636801" cy="350412"/>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600" dirty="0">
              <a:solidFill>
                <a:schemeClr val="bg1"/>
              </a:solidFill>
            </a:rPr>
            <a:t>UTC</a:t>
          </a:r>
          <a:r>
            <a:rPr lang="en-US" sz="1600" baseline="0" dirty="0">
              <a:solidFill>
                <a:schemeClr val="bg1"/>
              </a:solidFill>
            </a:rPr>
            <a:t> </a:t>
          </a:r>
          <a:r>
            <a:rPr lang="en-US" sz="1600" baseline="0" dirty="0" smtClean="0">
              <a:solidFill>
                <a:schemeClr val="bg1"/>
              </a:solidFill>
            </a:rPr>
            <a:t>– 660 mean no. </a:t>
          </a:r>
          <a:r>
            <a:rPr lang="en-US" sz="1600" baseline="0" dirty="0" err="1" smtClean="0">
              <a:solidFill>
                <a:schemeClr val="bg1"/>
              </a:solidFill>
            </a:rPr>
            <a:t>sca</a:t>
          </a:r>
          <a:r>
            <a:rPr lang="en-US" sz="1600" baseline="0" dirty="0" smtClean="0">
              <a:solidFill>
                <a:schemeClr val="bg1"/>
              </a:solidFill>
            </a:rPr>
            <a:t>/mid</a:t>
          </a:r>
          <a:r>
            <a:rPr lang="en-US" sz="1600" dirty="0" smtClean="0">
              <a:solidFill>
                <a:schemeClr val="bg1"/>
              </a:solidFill>
            </a:rPr>
            <a:t> and upper leaves</a:t>
          </a:r>
          <a:r>
            <a:rPr lang="en-US" sz="1600" baseline="0" dirty="0" smtClean="0">
              <a:solidFill>
                <a:schemeClr val="bg1"/>
              </a:solidFill>
            </a:rPr>
            <a:t>  </a:t>
          </a:r>
          <a:endParaRPr lang="en-US" sz="1600"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0.39362</cdr:x>
      <cdr:y>0.20596</cdr:y>
    </cdr:from>
    <cdr:to>
      <cdr:x>0.46028</cdr:x>
      <cdr:y>0.26988</cdr:y>
    </cdr:to>
    <cdr:sp macro="" textlink="">
      <cdr:nvSpPr>
        <cdr:cNvPr id="2" name="TextBox 1"/>
        <cdr:cNvSpPr txBox="1"/>
      </cdr:nvSpPr>
      <cdr:spPr>
        <a:xfrm xmlns:a="http://schemas.openxmlformats.org/drawingml/2006/main">
          <a:off x="3189654" y="1112846"/>
          <a:ext cx="540178" cy="3453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smtClean="0"/>
            <a:t>NSD</a:t>
          </a:r>
          <a:endParaRPr lang="en-US" sz="1600" dirty="0"/>
        </a:p>
      </cdr:txBody>
    </cdr:sp>
  </cdr:relSizeAnchor>
  <cdr:relSizeAnchor xmlns:cdr="http://schemas.openxmlformats.org/drawingml/2006/chartDrawing">
    <cdr:from>
      <cdr:x>0.67967</cdr:x>
      <cdr:y>0.87363</cdr:y>
    </cdr:from>
    <cdr:to>
      <cdr:x>1</cdr:x>
      <cdr:y>0.96252</cdr:y>
    </cdr:to>
    <cdr:sp macro="" textlink="">
      <cdr:nvSpPr>
        <cdr:cNvPr id="3" name="TextBox 2"/>
        <cdr:cNvSpPr txBox="1"/>
      </cdr:nvSpPr>
      <cdr:spPr>
        <a:xfrm xmlns:a="http://schemas.openxmlformats.org/drawingml/2006/main">
          <a:off x="4963850" y="4720461"/>
          <a:ext cx="2339474" cy="480297"/>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400" dirty="0">
              <a:solidFill>
                <a:schemeClr val="bg1"/>
              </a:solidFill>
            </a:rPr>
            <a:t>UTC</a:t>
          </a:r>
          <a:r>
            <a:rPr lang="en-US" sz="1400" baseline="0" dirty="0">
              <a:solidFill>
                <a:schemeClr val="bg1"/>
              </a:solidFill>
            </a:rPr>
            <a:t> </a:t>
          </a:r>
          <a:r>
            <a:rPr lang="en-US" sz="1400" baseline="0" dirty="0" smtClean="0">
              <a:solidFill>
                <a:schemeClr val="bg1"/>
              </a:solidFill>
            </a:rPr>
            <a:t>– 570 mean</a:t>
          </a:r>
          <a:r>
            <a:rPr lang="en-US" sz="1400" dirty="0" smtClean="0">
              <a:solidFill>
                <a:schemeClr val="bg1"/>
              </a:solidFill>
            </a:rPr>
            <a:t> no. </a:t>
          </a:r>
          <a:r>
            <a:rPr lang="en-US" sz="1400" dirty="0" err="1" smtClean="0">
              <a:solidFill>
                <a:schemeClr val="bg1"/>
              </a:solidFill>
            </a:rPr>
            <a:t>sca</a:t>
          </a:r>
          <a:r>
            <a:rPr lang="en-US" sz="1400" dirty="0" smtClean="0">
              <a:solidFill>
                <a:schemeClr val="bg1"/>
              </a:solidFill>
            </a:rPr>
            <a:t>/mid and upper leaves</a:t>
          </a:r>
          <a:endParaRPr lang="en-US" sz="1400" dirty="0">
            <a:solidFill>
              <a:schemeClr val="bg1"/>
            </a:solidFill>
          </a:endParaRPr>
        </a:p>
      </cdr:txBody>
    </cdr:sp>
  </cdr:relSizeAnchor>
  <cdr:relSizeAnchor xmlns:cdr="http://schemas.openxmlformats.org/drawingml/2006/chartDrawing">
    <cdr:from>
      <cdr:x>0.18556</cdr:x>
      <cdr:y>0.28412</cdr:y>
    </cdr:from>
    <cdr:to>
      <cdr:x>0.35669</cdr:x>
      <cdr:y>0.61967</cdr:y>
    </cdr:to>
    <cdr:pic>
      <cdr:nvPicPr>
        <cdr:cNvPr id="4" name="Picture 3"/>
        <cdr:cNvPicPr>
          <a:picLocks xmlns:a="http://schemas.openxmlformats.org/drawingml/2006/main" noChangeAspect="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xmlns="" val="0"/>
            </a:ext>
          </a:extLst>
        </a:blip>
        <a:stretch xmlns:a="http://schemas.openxmlformats.org/drawingml/2006/main">
          <a:fillRect/>
        </a:stretch>
      </cdr:blipFill>
      <cdr:spPr>
        <a:xfrm xmlns:a="http://schemas.openxmlformats.org/drawingml/2006/main">
          <a:off x="1548787" y="1290993"/>
          <a:ext cx="1428329" cy="1524698"/>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0.13036</cdr:x>
      <cdr:y>0.73373</cdr:y>
    </cdr:from>
    <cdr:to>
      <cdr:x>0.17067</cdr:x>
      <cdr:y>0.78462</cdr:y>
    </cdr:to>
    <cdr:sp macro="" textlink="">
      <cdr:nvSpPr>
        <cdr:cNvPr id="4" name="TextBox 3"/>
        <cdr:cNvSpPr txBox="1"/>
      </cdr:nvSpPr>
      <cdr:spPr>
        <a:xfrm xmlns:a="http://schemas.openxmlformats.org/drawingml/2006/main">
          <a:off x="1131094" y="4613672"/>
          <a:ext cx="349746" cy="3199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a:t>B</a:t>
          </a:r>
        </a:p>
      </cdr:txBody>
    </cdr:sp>
  </cdr:relSizeAnchor>
  <cdr:relSizeAnchor xmlns:cdr="http://schemas.openxmlformats.org/drawingml/2006/chartDrawing">
    <cdr:from>
      <cdr:x>0.22627</cdr:x>
      <cdr:y>0.68737</cdr:y>
    </cdr:from>
    <cdr:to>
      <cdr:x>0.26658</cdr:x>
      <cdr:y>0.73826</cdr:y>
    </cdr:to>
    <cdr:sp macro="" textlink="">
      <cdr:nvSpPr>
        <cdr:cNvPr id="6" name="TextBox 1"/>
        <cdr:cNvSpPr txBox="1"/>
      </cdr:nvSpPr>
      <cdr:spPr>
        <a:xfrm xmlns:a="http://schemas.openxmlformats.org/drawingml/2006/main">
          <a:off x="1963241" y="4322167"/>
          <a:ext cx="349746" cy="3199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a:t>B</a:t>
          </a:r>
        </a:p>
      </cdr:txBody>
    </cdr:sp>
  </cdr:relSizeAnchor>
  <cdr:relSizeAnchor xmlns:cdr="http://schemas.openxmlformats.org/drawingml/2006/chartDrawing">
    <cdr:from>
      <cdr:x>0.32404</cdr:x>
      <cdr:y>0.46252</cdr:y>
    </cdr:from>
    <cdr:to>
      <cdr:x>0.36435</cdr:x>
      <cdr:y>0.5134</cdr:y>
    </cdr:to>
    <cdr:sp macro="" textlink="">
      <cdr:nvSpPr>
        <cdr:cNvPr id="7" name="TextBox 1"/>
        <cdr:cNvSpPr txBox="1"/>
      </cdr:nvSpPr>
      <cdr:spPr>
        <a:xfrm xmlns:a="http://schemas.openxmlformats.org/drawingml/2006/main">
          <a:off x="2811562" y="2908300"/>
          <a:ext cx="349746" cy="3199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a:t>A</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5C5F9A-5C29-410D-A9F0-5DB36B010F04}" type="datetimeFigureOut">
              <a:rPr lang="en-US" smtClean="0"/>
              <a:pPr/>
              <a:t>1/27/2017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043E88-9971-43B0-A1A8-E45D33E5F5B4}" type="slidenum">
              <a:rPr lang="en-US" smtClean="0"/>
              <a:pPr/>
              <a:t>‹#›</a:t>
            </a:fld>
            <a:endParaRPr lang="en-US"/>
          </a:p>
        </p:txBody>
      </p:sp>
    </p:spTree>
    <p:extLst>
      <p:ext uri="{BB962C8B-B14F-4D97-AF65-F5344CB8AC3E}">
        <p14:creationId xmlns:p14="http://schemas.microsoft.com/office/powerpoint/2010/main" xmlns="" val="21372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03D4A0-13BD-42BA-BC61-E59615AD89CD}" type="datetimeFigureOut">
              <a:rPr lang="en-US" smtClean="0"/>
              <a:pPr/>
              <a:t>1/27/2017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7622F8-BF55-4C40-88BF-BA6AC790701B}" type="slidenum">
              <a:rPr lang="en-US" smtClean="0"/>
              <a:pPr/>
              <a:t>‹#›</a:t>
            </a:fld>
            <a:endParaRPr lang="en-US"/>
          </a:p>
        </p:txBody>
      </p:sp>
    </p:spTree>
    <p:extLst>
      <p:ext uri="{BB962C8B-B14F-4D97-AF65-F5344CB8AC3E}">
        <p14:creationId xmlns:p14="http://schemas.microsoft.com/office/powerpoint/2010/main" xmlns="" val="74826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7622F8-BF55-4C40-88BF-BA6AC790701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Only 765B  showed much of a difference between sprayed and </a:t>
            </a:r>
            <a:r>
              <a:rPr lang="en-US" dirty="0" err="1" smtClean="0"/>
              <a:t>nonsprayed</a:t>
            </a:r>
            <a:r>
              <a:rPr lang="en-US" dirty="0" smtClean="0"/>
              <a:t>.  Probably has to do with level of SCA that was</a:t>
            </a:r>
            <a:r>
              <a:rPr lang="en-US" baseline="0" dirty="0" smtClean="0"/>
              <a:t> in the sprayed plots.</a:t>
            </a:r>
            <a:endParaRPr lang="en-US" dirty="0"/>
          </a:p>
        </p:txBody>
      </p:sp>
      <p:sp>
        <p:nvSpPr>
          <p:cNvPr id="4" name="Slide Number Placeholder 3"/>
          <p:cNvSpPr>
            <a:spLocks noGrp="1"/>
          </p:cNvSpPr>
          <p:nvPr>
            <p:ph type="sldNum" sz="quarter" idx="10"/>
          </p:nvPr>
        </p:nvSpPr>
        <p:spPr/>
        <p:txBody>
          <a:bodyPr/>
          <a:lstStyle/>
          <a:p>
            <a:fld id="{AA48CE9E-24AD-4F83-8A2E-8C1A38A365D4}" type="slidenum">
              <a:rPr lang="en-US" smtClean="0"/>
              <a:pPr/>
              <a:t>16</a:t>
            </a:fld>
            <a:endParaRPr lang="en-US" dirty="0"/>
          </a:p>
        </p:txBody>
      </p:sp>
    </p:spTree>
    <p:extLst>
      <p:ext uri="{BB962C8B-B14F-4D97-AF65-F5344CB8AC3E}">
        <p14:creationId xmlns:p14="http://schemas.microsoft.com/office/powerpoint/2010/main" xmlns="" val="976448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430 is used as a susceptible check in trials.  The 2783 line</a:t>
            </a:r>
            <a:r>
              <a:rPr lang="en-US" baseline="0" dirty="0" smtClean="0"/>
              <a:t> is where many of the commercial hybrids with tolerance get their resistance.  A small difference between the blue and red bars indicates tolerance.</a:t>
            </a:r>
            <a:endParaRPr lang="en-US" dirty="0"/>
          </a:p>
        </p:txBody>
      </p:sp>
      <p:sp>
        <p:nvSpPr>
          <p:cNvPr id="4" name="Slide Number Placeholder 3"/>
          <p:cNvSpPr>
            <a:spLocks noGrp="1"/>
          </p:cNvSpPr>
          <p:nvPr>
            <p:ph type="sldNum" sz="quarter" idx="10"/>
          </p:nvPr>
        </p:nvSpPr>
        <p:spPr/>
        <p:txBody>
          <a:bodyPr/>
          <a:lstStyle/>
          <a:p>
            <a:fld id="{AA48CE9E-24AD-4F83-8A2E-8C1A38A365D4}" type="slidenum">
              <a:rPr lang="en-US" smtClean="0"/>
              <a:pPr/>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Very important that hybrid is adapted to the area</a:t>
            </a:r>
            <a:r>
              <a:rPr lang="en-US" dirty="0" smtClean="0"/>
              <a:t>.  In this case, even when KS585, SS800A</a:t>
            </a:r>
            <a:r>
              <a:rPr lang="en-US" baseline="0" dirty="0" smtClean="0"/>
              <a:t> and 3707 were sprayed the yield is not competitive with 73P17 in the Georgia trial.</a:t>
            </a:r>
            <a:endParaRPr lang="en-US" dirty="0"/>
          </a:p>
        </p:txBody>
      </p:sp>
      <p:sp>
        <p:nvSpPr>
          <p:cNvPr id="4" name="Slide Number Placeholder 3"/>
          <p:cNvSpPr>
            <a:spLocks noGrp="1"/>
          </p:cNvSpPr>
          <p:nvPr>
            <p:ph type="sldNum" sz="quarter" idx="10"/>
          </p:nvPr>
        </p:nvSpPr>
        <p:spPr/>
        <p:txBody>
          <a:bodyPr/>
          <a:lstStyle/>
          <a:p>
            <a:fld id="{AA48CE9E-24AD-4F83-8A2E-8C1A38A365D4}" type="slidenum">
              <a:rPr lang="en-US" smtClean="0"/>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Only listing those hybrids that we believe have tolerance at least as good as 37-07.  Most of these have also been confirmed by third parties.</a:t>
            </a:r>
          </a:p>
          <a:p>
            <a:r>
              <a:rPr lang="en-US" baseline="0" dirty="0" smtClean="0"/>
              <a:t>Some companies are listing a few hybrids as moderately tolerant. These are not included in this list.  </a:t>
            </a:r>
          </a:p>
          <a:p>
            <a:r>
              <a:rPr lang="en-US" baseline="0" dirty="0" smtClean="0"/>
              <a:t>There are also a few regional brands that have tolerance that are not listed. </a:t>
            </a:r>
          </a:p>
          <a:p>
            <a:r>
              <a:rPr lang="en-US" baseline="0" dirty="0" smtClean="0"/>
              <a:t>A list of tolerant hybrids for 2017 will be published soon.</a:t>
            </a:r>
            <a:endParaRPr lang="en-US" dirty="0"/>
          </a:p>
        </p:txBody>
      </p:sp>
      <p:sp>
        <p:nvSpPr>
          <p:cNvPr id="4" name="Slide Number Placeholder 3"/>
          <p:cNvSpPr>
            <a:spLocks noGrp="1"/>
          </p:cNvSpPr>
          <p:nvPr>
            <p:ph type="sldNum" sz="quarter" idx="10"/>
          </p:nvPr>
        </p:nvSpPr>
        <p:spPr/>
        <p:txBody>
          <a:bodyPr/>
          <a:lstStyle/>
          <a:p>
            <a:fld id="{AA48CE9E-24AD-4F83-8A2E-8C1A38A365D4}"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Universities, USDA-</a:t>
            </a:r>
            <a:r>
              <a:rPr lang="en-US" dirty="0" err="1" smtClean="0"/>
              <a:t>ARS</a:t>
            </a:r>
            <a:r>
              <a:rPr lang="en-US" baseline="0" dirty="0" smtClean="0"/>
              <a:t> and seed companies are working hard to develop new hybrids with strong resistance to sugarcane aphid</a:t>
            </a:r>
            <a:r>
              <a:rPr lang="en-US" dirty="0" smtClean="0"/>
              <a:t>.</a:t>
            </a:r>
            <a:endParaRPr lang="en-US" dirty="0"/>
          </a:p>
        </p:txBody>
      </p:sp>
      <p:sp>
        <p:nvSpPr>
          <p:cNvPr id="4" name="Slide Number Placeholder 3"/>
          <p:cNvSpPr>
            <a:spLocks noGrp="1"/>
          </p:cNvSpPr>
          <p:nvPr>
            <p:ph type="sldNum" sz="quarter" idx="10"/>
          </p:nvPr>
        </p:nvSpPr>
        <p:spPr/>
        <p:txBody>
          <a:bodyPr/>
          <a:lstStyle/>
          <a:p>
            <a:fld id="{AA48CE9E-24AD-4F83-8A2E-8C1A38A365D4}"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Dead sorghum</a:t>
            </a:r>
            <a:r>
              <a:rPr lang="en-US" baseline="0" dirty="0" smtClean="0"/>
              <a:t> plots did not have a seed treatment. Expect seed treatments to give approximately 40 days of SCA control.</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Seed treatments make a difference.</a:t>
            </a:r>
            <a:endParaRPr lang="en-US" dirty="0"/>
          </a:p>
        </p:txBody>
      </p:sp>
      <p:sp>
        <p:nvSpPr>
          <p:cNvPr id="4" name="Slide Number Placeholder 3"/>
          <p:cNvSpPr>
            <a:spLocks noGrp="1"/>
          </p:cNvSpPr>
          <p:nvPr>
            <p:ph type="sldNum" sz="quarter" idx="10"/>
          </p:nvPr>
        </p:nvSpPr>
        <p:spPr/>
        <p:txBody>
          <a:bodyPr/>
          <a:lstStyle/>
          <a:p>
            <a:fld id="{AA48CE9E-24AD-4F83-8A2E-8C1A38A365D4}" type="slidenum">
              <a:rPr lang="en-US" smtClean="0"/>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2015. LSU-Kerns, work in growth chamber.  Gaucho, Poncho, </a:t>
            </a:r>
            <a:r>
              <a:rPr lang="en-US" dirty="0" err="1" smtClean="0"/>
              <a:t>Nipsit</a:t>
            </a:r>
            <a:r>
              <a:rPr lang="en-US" baseline="0" dirty="0" smtClean="0"/>
              <a:t> and Cruiser all worked equally well.</a:t>
            </a:r>
            <a:endParaRPr lang="en-US" dirty="0" smtClean="0"/>
          </a:p>
          <a:p>
            <a:r>
              <a:rPr lang="en-US" dirty="0" smtClean="0"/>
              <a:t>Definitely providing control for 32 DAP.  Beginning to break</a:t>
            </a:r>
            <a:r>
              <a:rPr lang="en-US" baseline="0" dirty="0" smtClean="0"/>
              <a:t> at 37 DAP.</a:t>
            </a:r>
            <a:endParaRPr lang="en-US" dirty="0"/>
          </a:p>
        </p:txBody>
      </p:sp>
      <p:sp>
        <p:nvSpPr>
          <p:cNvPr id="4" name="Slide Number Placeholder 3"/>
          <p:cNvSpPr>
            <a:spLocks noGrp="1"/>
          </p:cNvSpPr>
          <p:nvPr>
            <p:ph type="sldNum" sz="quarter" idx="10"/>
          </p:nvPr>
        </p:nvSpPr>
        <p:spPr/>
        <p:txBody>
          <a:bodyPr/>
          <a:lstStyle/>
          <a:p>
            <a:fld id="{AA48CE9E-24AD-4F83-8A2E-8C1A38A365D4}" type="slidenum">
              <a:rPr lang="en-US" smtClean="0"/>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control in Texas trial for 38 days</a:t>
            </a:r>
            <a:r>
              <a:rPr lang="en-US" baseline="0" dirty="0" smtClean="0"/>
              <a:t> after planting with Poncho, Cruiser and Gaucho.</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49</a:t>
            </a:r>
            <a:r>
              <a:rPr lang="en-US" baseline="0" dirty="0" smtClean="0"/>
              <a:t> days of control with Gaucho, Poncho and Cruiser.</a:t>
            </a:r>
            <a:endParaRPr lang="en-US" dirty="0"/>
          </a:p>
        </p:txBody>
      </p:sp>
      <p:sp>
        <p:nvSpPr>
          <p:cNvPr id="4" name="Slide Number Placeholder 3"/>
          <p:cNvSpPr>
            <a:spLocks noGrp="1"/>
          </p:cNvSpPr>
          <p:nvPr>
            <p:ph type="sldNum" sz="quarter" idx="10"/>
          </p:nvPr>
        </p:nvSpPr>
        <p:spPr/>
        <p:txBody>
          <a:bodyPr/>
          <a:lstStyle/>
          <a:p>
            <a:fld id="{A0CF5731-C3C8-4911-BF68-A9531C38B5CB}"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sugarcane aphid that infests US sorghum is the same aphid that can be found in West Africa, Australia and China.  It is not the aphid that has been present in US sugarcane for years.  All research thus far has shown that the SCA in sorghum is the same throughout the US.  Thus management of SCA should be similar across regions.</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of the seed treatments that are commercially being used today are effective in giving early season SCA control.  </a:t>
            </a:r>
            <a:endParaRPr lang="en-US" dirty="0"/>
          </a:p>
        </p:txBody>
      </p:sp>
      <p:sp>
        <p:nvSpPr>
          <p:cNvPr id="4" name="Slide Number Placeholder 3"/>
          <p:cNvSpPr>
            <a:spLocks noGrp="1"/>
          </p:cNvSpPr>
          <p:nvPr>
            <p:ph type="sldNum" sz="quarter" idx="10"/>
          </p:nvPr>
        </p:nvSpPr>
        <p:spPr/>
        <p:txBody>
          <a:bodyPr/>
          <a:lstStyle/>
          <a:p>
            <a:fld id="{AA48CE9E-24AD-4F83-8A2E-8C1A38A365D4}" type="slidenum">
              <a:rPr lang="en-US" smtClean="0"/>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Extension</a:t>
            </a:r>
            <a:r>
              <a:rPr lang="en-US" baseline="0" dirty="0" smtClean="0"/>
              <a:t> services in various states have slightly different methods of scouting. Check with your extension service for specifics.</a:t>
            </a:r>
            <a:endParaRPr lang="en-US" dirty="0"/>
          </a:p>
        </p:txBody>
      </p:sp>
      <p:sp>
        <p:nvSpPr>
          <p:cNvPr id="4" name="Slide Number Placeholder 3"/>
          <p:cNvSpPr>
            <a:spLocks noGrp="1"/>
          </p:cNvSpPr>
          <p:nvPr>
            <p:ph type="sldNum" sz="quarter" idx="10"/>
          </p:nvPr>
        </p:nvSpPr>
        <p:spPr/>
        <p:txBody>
          <a:bodyPr/>
          <a:lstStyle/>
          <a:p>
            <a:fld id="{AA48CE9E-24AD-4F83-8A2E-8C1A38A365D4}" type="slidenum">
              <a:rPr lang="en-US" smtClean="0"/>
              <a:pPr/>
              <a:t>30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of the kind of work various researchers are doing to determine</a:t>
            </a:r>
            <a:r>
              <a:rPr lang="en-US" baseline="0" dirty="0" smtClean="0"/>
              <a:t> threshold level.</a:t>
            </a:r>
            <a:endParaRPr lang="en-US" dirty="0"/>
          </a:p>
        </p:txBody>
      </p:sp>
      <p:sp>
        <p:nvSpPr>
          <p:cNvPr id="4" name="Slide Number Placeholder 3"/>
          <p:cNvSpPr>
            <a:spLocks noGrp="1"/>
          </p:cNvSpPr>
          <p:nvPr>
            <p:ph type="sldNum" sz="quarter" idx="10"/>
          </p:nvPr>
        </p:nvSpPr>
        <p:spPr/>
        <p:txBody>
          <a:bodyPr/>
          <a:lstStyle/>
          <a:p>
            <a:fld id="{AA48CE9E-24AD-4F83-8A2E-8C1A38A365D4}" type="slidenum">
              <a:rPr lang="en-US" smtClean="0"/>
              <a:pPr/>
              <a:t>31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Regardless</a:t>
            </a:r>
            <a:r>
              <a:rPr lang="en-US" baseline="0" dirty="0" smtClean="0"/>
              <a:t> of the specific threshold used, it is very important that the insecticide application take place as soon as possible once the threshold is reached.  SCA numbers can explode in just a couple of days.  </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32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SCA multiplies much slower on tolerant compared</a:t>
            </a:r>
            <a:r>
              <a:rPr lang="en-US" baseline="0" dirty="0" smtClean="0"/>
              <a:t> to the susceptible hybrids</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33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Yield loss can be severe if high</a:t>
            </a:r>
            <a:r>
              <a:rPr lang="en-US" baseline="0" dirty="0" smtClean="0"/>
              <a:t> infestations occur at or before flowering. </a:t>
            </a:r>
            <a:r>
              <a:rPr lang="en-US" dirty="0" smtClean="0"/>
              <a:t>Need additional data on yield</a:t>
            </a:r>
            <a:r>
              <a:rPr lang="en-US" baseline="0" dirty="0" smtClean="0"/>
              <a:t> loss, especially with late infestations.</a:t>
            </a:r>
            <a:endParaRPr lang="en-US" dirty="0"/>
          </a:p>
        </p:txBody>
      </p:sp>
      <p:sp>
        <p:nvSpPr>
          <p:cNvPr id="4" name="Slide Number Placeholder 3"/>
          <p:cNvSpPr>
            <a:spLocks noGrp="1"/>
          </p:cNvSpPr>
          <p:nvPr>
            <p:ph type="sldNum" sz="quarter" idx="10"/>
          </p:nvPr>
        </p:nvSpPr>
        <p:spPr/>
        <p:txBody>
          <a:bodyPr/>
          <a:lstStyle/>
          <a:p>
            <a:fld id="{AA48CE9E-24AD-4F83-8A2E-8C1A38A365D4}" type="slidenum">
              <a:rPr lang="en-US" smtClean="0"/>
              <a:pPr/>
              <a:t>35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SCA not controlled on pre-boot sorghum when threshold is reached,</a:t>
            </a:r>
            <a:r>
              <a:rPr lang="en-US" baseline="0" dirty="0" smtClean="0"/>
              <a:t> yield will be drastically reduced in just a few days. Yield was greatly reduced in just five days once SCA numbered 125 per leaf.</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36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Yield effected more at boot than milk stage (see next slide).  There is also</a:t>
            </a:r>
            <a:r>
              <a:rPr lang="en-US" baseline="0" dirty="0" smtClean="0"/>
              <a:t> a planting date effect in Georgia. Data from this slide is from the second of three planting dates used to establish the trial. .  Yield was greatly reduced if spray application was delayed only 4 days once threshold was reached.</a:t>
            </a:r>
            <a:endParaRPr lang="en-US" dirty="0" smtClean="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271A1F-E93A-4D1B-871D-927D96B7ED77}" type="slidenum">
              <a:rPr lang="en-US"/>
              <a:pPr/>
              <a:t>37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 from the first planting date in this trial.  Yield is higher with this planting date than on the previous slide</a:t>
            </a:r>
            <a:r>
              <a:rPr lang="en-US" baseline="0" dirty="0" smtClean="0"/>
              <a:t> where sorghum was planted later.  However, much less yield loss occurred when infestation occurred at the milk stage even at the higher SCA infestation levels.  This means at later growth stages, growers should have more time to get their fields sprayed once the threshold has been reached before suffering a significant yield loss.</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38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Low yielding trial mostly because of the</a:t>
            </a:r>
            <a:r>
              <a:rPr lang="en-US" baseline="0" dirty="0" smtClean="0"/>
              <a:t> planting date. </a:t>
            </a:r>
            <a:r>
              <a:rPr lang="en-US" dirty="0" smtClean="0"/>
              <a:t>Data from second planting date in Kansas. SCA infestation</a:t>
            </a:r>
            <a:r>
              <a:rPr lang="en-US" baseline="0" dirty="0" smtClean="0"/>
              <a:t> occurred at boot-heading stage.  Yield severely reduced if not sprayed when 125 SCA/leaf by the flowering stage.</a:t>
            </a:r>
            <a:r>
              <a:rPr lang="en-US" dirty="0" smtClean="0"/>
              <a:t> </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Graph is actually from Johnsongrass, but similar</a:t>
            </a:r>
            <a:r>
              <a:rPr lang="en-US" baseline="0" dirty="0" smtClean="0"/>
              <a:t> reproduction would be expected on grain sorghum.  SCA average 8 to 10 offspring per day over a 7 day period and then reproduction tapers off.  Over its potential lifespan the SCA averages 3 to 4 offspring per day.</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Different</a:t>
            </a:r>
            <a:r>
              <a:rPr lang="en-US" baseline="0" dirty="0" smtClean="0"/>
              <a:t> planting dates were used to generate SCA infestation at various growth stages.  This data is from the first planting date and SCA infestation first occurred when sorghum was in the hard dough stage.  No direct yield loss occurred at these infestation levels.  However, SCA can still impact test weight and increase the potential for lodging.</a:t>
            </a:r>
            <a:endParaRPr lang="en-US" dirty="0" smtClean="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D9D96C-DB1F-42BB-B504-A8F7E4E1B79B}" type="slidenum">
              <a:rPr lang="en-US"/>
              <a:pPr/>
              <a:t>40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Planting dates were used to establish SCA infestation</a:t>
            </a:r>
            <a:r>
              <a:rPr lang="en-US" baseline="0" dirty="0" smtClean="0"/>
              <a:t> at different growth stages. In Arkansas, w</a:t>
            </a:r>
            <a:r>
              <a:rPr lang="en-US" dirty="0" smtClean="0"/>
              <a:t>hen</a:t>
            </a:r>
            <a:r>
              <a:rPr lang="en-US" baseline="0" dirty="0" smtClean="0"/>
              <a:t> infestation reached threshold at boot stage yield was significantly reduced if spraying was delayed for 8 days.</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41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Planting dates were used to establish SCA infestation</a:t>
            </a:r>
            <a:r>
              <a:rPr lang="en-US" baseline="0" dirty="0" smtClean="0"/>
              <a:t> at different growth stages. </a:t>
            </a:r>
            <a:r>
              <a:rPr lang="en-US" dirty="0" smtClean="0"/>
              <a:t>In Arkansas, SCA</a:t>
            </a:r>
            <a:r>
              <a:rPr lang="en-US" baseline="0" dirty="0" smtClean="0"/>
              <a:t> infestations at threshold level did not reduce yield unless spraying was significantly delayed.  In this case over two weeks.</a:t>
            </a:r>
            <a:endParaRPr lang="en-US" dirty="0"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105E13-D6AF-4445-934F-B7154C417B66}" type="slidenum">
              <a:rPr lang="en-US"/>
              <a:pPr/>
              <a:t>42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2015 Results are an average of 9 to 12 trials across the US.  Sivanto at</a:t>
            </a:r>
            <a:r>
              <a:rPr lang="en-US" baseline="0" dirty="0" smtClean="0"/>
              <a:t> 4 oz consistently gave the best results followed by Transform at 1 oz.  Centric is NOT </a:t>
            </a:r>
            <a:r>
              <a:rPr lang="en-US" baseline="0" dirty="0" err="1" smtClean="0"/>
              <a:t>labled</a:t>
            </a:r>
            <a:r>
              <a:rPr lang="en-US" baseline="0" dirty="0" smtClean="0"/>
              <a:t>.  Lorsban at 32 oz is labeled for SCA but clearly did not work was well as Sivanto or Transform.</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45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Very</a:t>
            </a:r>
            <a:r>
              <a:rPr lang="en-US" baseline="0" dirty="0" smtClean="0"/>
              <a:t> little advantage in using higher rates of Transform or Sivanto.  Under normal conditions the recommendation is to use 1.0 oz Transform or 4 oz Sivanto.</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46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Centric (thiamethoxam)</a:t>
            </a:r>
            <a:r>
              <a:rPr lang="en-US" baseline="0" dirty="0" smtClean="0"/>
              <a:t> and </a:t>
            </a:r>
            <a:r>
              <a:rPr lang="en-US" baseline="0" dirty="0" err="1" smtClean="0"/>
              <a:t>Exirel</a:t>
            </a:r>
            <a:r>
              <a:rPr lang="en-US" baseline="0" dirty="0" smtClean="0"/>
              <a:t> (</a:t>
            </a:r>
            <a:r>
              <a:rPr lang="en-US" baseline="0" dirty="0" err="1" smtClean="0"/>
              <a:t>cyantraniloprole</a:t>
            </a:r>
            <a:r>
              <a:rPr lang="en-US" baseline="0" dirty="0" smtClean="0"/>
              <a:t> or </a:t>
            </a:r>
            <a:r>
              <a:rPr lang="en-US" baseline="0" dirty="0" err="1" smtClean="0"/>
              <a:t>cyazypyre</a:t>
            </a:r>
            <a:r>
              <a:rPr lang="en-US" baseline="0" dirty="0" smtClean="0"/>
              <a:t>) are not labeled for use in sorghum.  Transform control at both 1.0 and 1.25 oz rates began to break between 8 and 15 DAT. Sivanto at all rates gave the overall best and longest control. </a:t>
            </a:r>
            <a:endParaRPr lang="en-US" dirty="0" smtClean="0"/>
          </a:p>
          <a:p>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47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Mean damage rating is an</a:t>
            </a:r>
            <a:r>
              <a:rPr lang="en-US" baseline="0" dirty="0" smtClean="0"/>
              <a:t> evaluation of plant damaged caused by SCA.  These numbers reflect SCA control on the previous slide.  However, notice that at 40 and 47 DAT the injury ratings go up with the Sivanto treatments, indicating that SCA were present in enough numbers to cause plant injury.  </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48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Yield was</a:t>
            </a:r>
            <a:r>
              <a:rPr lang="en-US" baseline="0" dirty="0" smtClean="0"/>
              <a:t> best with the Sivanto treatments because of longer residual control. No difference in 4, 5 and 6 oz/A.</a:t>
            </a:r>
            <a:endParaRPr lang="en-US" dirty="0" smtClean="0"/>
          </a:p>
          <a:p>
            <a:r>
              <a:rPr lang="en-US" dirty="0" smtClean="0"/>
              <a:t>Centric (thiamethoxam)</a:t>
            </a:r>
            <a:r>
              <a:rPr lang="en-US" baseline="0" dirty="0" smtClean="0"/>
              <a:t> and </a:t>
            </a:r>
            <a:r>
              <a:rPr lang="en-US" baseline="0" dirty="0" err="1" smtClean="0"/>
              <a:t>Exirel</a:t>
            </a:r>
            <a:r>
              <a:rPr lang="en-US" baseline="0" dirty="0" smtClean="0"/>
              <a:t> (</a:t>
            </a:r>
            <a:r>
              <a:rPr lang="en-US" baseline="0" dirty="0" err="1" smtClean="0"/>
              <a:t>cyantraniloprole</a:t>
            </a:r>
            <a:r>
              <a:rPr lang="en-US" baseline="0" dirty="0" smtClean="0"/>
              <a:t> or </a:t>
            </a:r>
            <a:r>
              <a:rPr lang="en-US" baseline="0" dirty="0" err="1" smtClean="0"/>
              <a:t>cyazypyre</a:t>
            </a:r>
            <a:r>
              <a:rPr lang="en-US" baseline="0" dirty="0" smtClean="0"/>
              <a:t>) are not labeled for use in sorghum.  </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49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Arkansas excellent response to Transform and Sivanto at all rates tested.</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51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 Tennessee all rates were effective.</a:t>
            </a:r>
            <a:r>
              <a:rPr lang="en-US" baseline="0" dirty="0" smtClean="0"/>
              <a:t>  Sivanto appeared to be a little slower acting at the lower rate but still gave excellent control 13 DAT.</a:t>
            </a:r>
            <a:endParaRPr lang="en-US" dirty="0" smtClean="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2B7F25-1C43-4E6D-A6EF-AE17F3EA7E9C}" type="slidenum">
              <a:rPr lang="en-US"/>
              <a:pPr/>
              <a:t>52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SCA is found in the field scouting should take place twice</a:t>
            </a:r>
            <a:r>
              <a:rPr lang="en-US" baseline="0" dirty="0" smtClean="0"/>
              <a:t> a week because of how fast threshold can be reached.</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8</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‘S’ are</a:t>
            </a:r>
            <a:r>
              <a:rPr lang="en-US" baseline="0" dirty="0" smtClean="0"/>
              <a:t> all of the treatments that included Sivanto, all others included Transform.  Notice that the worst Sivanto treatment was when it was mixed with a pyrethroid.  Sivanto gave better control regardless of rate or tank mix than Transform in this test.  Lorsban in the mix DID NOT HELP.  Although not shown, Sivanto was still giving excellent control 25 DAT (personal communication</a:t>
            </a:r>
            <a:endParaRPr lang="en-US" dirty="0"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66F0D01-37F5-4B5A-98B6-F92CBF5AC74D}" type="slidenum">
              <a:rPr lang="en-US"/>
              <a:pPr/>
              <a:t>53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 is an average of 4 rating dates. The ‘S’ are</a:t>
            </a:r>
            <a:r>
              <a:rPr lang="en-US" baseline="0" dirty="0" smtClean="0"/>
              <a:t> all of the treatments that included Sivanto, all others included Transform.  Notice that the worst Transform treatment was when it was mixed with a pyrethroid.  Sivanto gave better control regardless of rate or tank mix than Transform in this test.  Lorsban in the mix DID NOT HELP.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67622F8-BF55-4C40-88BF-BA6AC790701B}" type="slidenum">
              <a:rPr lang="en-US" smtClean="0"/>
              <a:pPr/>
              <a:t>54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Oklahoma the lower rates</a:t>
            </a:r>
            <a:r>
              <a:rPr lang="en-US" baseline="0" dirty="0" smtClean="0"/>
              <a:t> of Sivanto and Transform were just as good as the higher rates used.  Lorsban DID NOT help in control.  All treatments applied without surfactant.  </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55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‘S’ indicates the treatment included Sivanto, all others are Transform containing</a:t>
            </a:r>
            <a:r>
              <a:rPr lang="en-US" baseline="0" dirty="0" smtClean="0"/>
              <a:t> treatments. </a:t>
            </a:r>
            <a:r>
              <a:rPr lang="en-US" dirty="0" smtClean="0"/>
              <a:t>At Clemson,</a:t>
            </a:r>
            <a:r>
              <a:rPr lang="en-US" baseline="0" dirty="0" smtClean="0"/>
              <a:t> </a:t>
            </a:r>
            <a:r>
              <a:rPr lang="en-US" dirty="0" smtClean="0"/>
              <a:t>Transform actually performed as good or better than Sivanto.   Lorsban in</a:t>
            </a:r>
            <a:r>
              <a:rPr lang="en-US" baseline="0" dirty="0" smtClean="0"/>
              <a:t> the mix DID </a:t>
            </a:r>
            <a:r>
              <a:rPr lang="en-US" dirty="0" smtClean="0"/>
              <a:t>NOT help, and actually</a:t>
            </a:r>
            <a:r>
              <a:rPr lang="en-US" baseline="0" dirty="0" smtClean="0"/>
              <a:t> resulted in less SCA control</a:t>
            </a:r>
            <a:r>
              <a:rPr lang="en-US" dirty="0" smtClean="0"/>
              <a:t>.</a:t>
            </a:r>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AB739D-41A1-4C90-A9CA-AC63FAD0CEF4}" type="slidenum">
              <a:rPr lang="en-US"/>
              <a:pPr/>
              <a:t>56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Reduced rates of Transform and Sivanto had little effect on sorghum yield.</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57</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None of the adjutants</a:t>
            </a:r>
            <a:r>
              <a:rPr lang="en-US" baseline="0" dirty="0" smtClean="0"/>
              <a:t> tested added any significant control of SCA with Transform.  Important to note that the untreated check had 660 SCA/leaf.  SCA numbers ranged from 18 to 85 when treated with Transform with or without an adjuvant.</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58</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None of the adjutants</a:t>
            </a:r>
            <a:r>
              <a:rPr lang="en-US" baseline="0" dirty="0" smtClean="0"/>
              <a:t> tested added any significant control of SCA with Sivanto.  Important to note that the untreated check had 570 SCA/leaf.  SCA numbers ranged from 1 to 10 when treated with  Sivanto with or without an adjuvant.</a:t>
            </a:r>
            <a:endParaRPr lang="en-US" dirty="0" smtClean="0"/>
          </a:p>
          <a:p>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59</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6AB801-D76C-47A5-8B25-7B28A3D173C3}" type="slidenum">
              <a:rPr lang="en-US"/>
              <a:pPr/>
              <a:t>60</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Belt is no longer being sold.</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62</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Pyrethroid (</a:t>
            </a:r>
            <a:r>
              <a:rPr lang="en-US" dirty="0" err="1" smtClean="0"/>
              <a:t>Baythroid</a:t>
            </a:r>
            <a:r>
              <a:rPr lang="en-US" baseline="0" dirty="0" smtClean="0"/>
              <a:t> or Karate Z) </a:t>
            </a:r>
            <a:r>
              <a:rPr lang="en-US" dirty="0" smtClean="0"/>
              <a:t>appeared to effect</a:t>
            </a:r>
            <a:r>
              <a:rPr lang="en-US" baseline="0" dirty="0" smtClean="0"/>
              <a:t> the control of SCA with Transform.  Oddly, Belt, Blackhawk and Lorsban may have also effected SCA control with Transform.  Prevathon and Lannate had no effect on SCA and control was best with these treatments</a:t>
            </a:r>
            <a:r>
              <a:rPr lang="en-US" b="0" baseline="0" dirty="0" smtClean="0"/>
              <a:t>.</a:t>
            </a:r>
            <a:r>
              <a:rPr lang="en-US" b="1" baseline="0" dirty="0" smtClean="0"/>
              <a:t>  Belt is no longer being sold.</a:t>
            </a:r>
            <a:endParaRPr lang="en-US" b="1" dirty="0"/>
          </a:p>
        </p:txBody>
      </p:sp>
      <p:sp>
        <p:nvSpPr>
          <p:cNvPr id="4" name="Slide Number Placeholder 3"/>
          <p:cNvSpPr>
            <a:spLocks noGrp="1"/>
          </p:cNvSpPr>
          <p:nvPr>
            <p:ph type="sldNum" sz="quarter" idx="10"/>
          </p:nvPr>
        </p:nvSpPr>
        <p:spPr/>
        <p:txBody>
          <a:bodyPr/>
          <a:lstStyle/>
          <a:p>
            <a:fld id="{99D39938-CE18-4B16-B3E0-B577A2F20EA1}" type="slidenum">
              <a:rPr lang="en-US" smtClean="0"/>
              <a:pPr/>
              <a:t>63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Beneficials are VERY important</a:t>
            </a:r>
            <a:r>
              <a:rPr lang="en-US" baseline="0" dirty="0" smtClean="0"/>
              <a:t> in keeping SCA populations under control.  This is why we do not recommend pyrethroids or Lorsban to control other pests when SCA is present.</a:t>
            </a:r>
          </a:p>
          <a:p>
            <a:endParaRPr lang="en-US" dirty="0" smtClean="0"/>
          </a:p>
        </p:txBody>
      </p:sp>
      <p:sp>
        <p:nvSpPr>
          <p:cNvPr id="4" name="Slide Number Placeholder 3"/>
          <p:cNvSpPr>
            <a:spLocks noGrp="1"/>
          </p:cNvSpPr>
          <p:nvPr>
            <p:ph type="sldNum" sz="quarter" idx="10"/>
          </p:nvPr>
        </p:nvSpPr>
        <p:spPr/>
        <p:txBody>
          <a:bodyPr/>
          <a:lstStyle/>
          <a:p>
            <a:fld id="{424B84B9-0E57-43A4-985B-862AE4945D1A}" type="slidenum">
              <a:rPr lang="en-US" smtClean="0"/>
              <a:pPr/>
              <a:t>10</a:t>
            </a:fld>
            <a:endParaRPr lang="en-US"/>
          </a:p>
        </p:txBody>
      </p:sp>
    </p:spTree>
    <p:extLst>
      <p:ext uri="{BB962C8B-B14F-4D97-AF65-F5344CB8AC3E}">
        <p14:creationId xmlns:p14="http://schemas.microsoft.com/office/powerpoint/2010/main" xmlns="" val="31210368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Pyrethroids (</a:t>
            </a:r>
            <a:r>
              <a:rPr lang="en-US" dirty="0" err="1" smtClean="0"/>
              <a:t>Baythroid</a:t>
            </a:r>
            <a:r>
              <a:rPr lang="en-US" dirty="0" smtClean="0"/>
              <a:t> or Karate Z) did</a:t>
            </a:r>
            <a:r>
              <a:rPr lang="en-US" baseline="0" dirty="0" smtClean="0"/>
              <a:t> not control SCA when applied alone.  </a:t>
            </a:r>
          </a:p>
          <a:p>
            <a:r>
              <a:rPr lang="en-US" dirty="0" smtClean="0"/>
              <a:t>SCA numbers were slightly higher when</a:t>
            </a:r>
            <a:r>
              <a:rPr lang="en-US" baseline="0" dirty="0" smtClean="0"/>
              <a:t> pyrethroid was used with Sivanto.  Definitely higher SCA numbers with Diamond. </a:t>
            </a:r>
          </a:p>
          <a:p>
            <a:r>
              <a:rPr lang="en-US" baseline="0" dirty="0" smtClean="0"/>
              <a:t>All other treatments were very effective in controlling SCA.</a:t>
            </a:r>
            <a:endParaRPr lang="en-US" dirty="0"/>
          </a:p>
        </p:txBody>
      </p:sp>
      <p:sp>
        <p:nvSpPr>
          <p:cNvPr id="4" name="Slide Number Placeholder 3"/>
          <p:cNvSpPr>
            <a:spLocks noGrp="1"/>
          </p:cNvSpPr>
          <p:nvPr>
            <p:ph type="sldNum" sz="quarter" idx="10"/>
          </p:nvPr>
        </p:nvSpPr>
        <p:spPr/>
        <p:txBody>
          <a:bodyPr/>
          <a:lstStyle/>
          <a:p>
            <a:fld id="{99D39938-CE18-4B16-B3E0-B577A2F20EA1}" type="slidenum">
              <a:rPr lang="en-US" smtClean="0"/>
              <a:pPr/>
              <a:t>64</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Did not matter if it was Transform or Sivanto, control was similar</a:t>
            </a:r>
            <a:r>
              <a:rPr lang="en-US" baseline="0" dirty="0" smtClean="0"/>
              <a:t> (data not presented).  Blackhawk, Lannate and Prevathon gave the best headworm control.</a:t>
            </a:r>
            <a:endParaRPr lang="en-US" dirty="0" smtClean="0"/>
          </a:p>
          <a:p>
            <a:r>
              <a:rPr lang="en-US" dirty="0" smtClean="0"/>
              <a:t>At some locations, </a:t>
            </a:r>
            <a:r>
              <a:rPr lang="en-US" baseline="0" dirty="0" smtClean="0"/>
              <a:t>pyrethroids just do not work very well.  May depend on which pyrethroid is used.  </a:t>
            </a:r>
            <a:r>
              <a:rPr lang="en-US" b="1" baseline="0" dirty="0" smtClean="0"/>
              <a:t>Belt is no longer being sold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9D39938-CE18-4B16-B3E0-B577A2F20EA1}" type="slidenum">
              <a:rPr lang="en-US" smtClean="0"/>
              <a:pPr/>
              <a:t>65</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Midge pressure is low.  One midge</a:t>
            </a:r>
            <a:r>
              <a:rPr lang="en-US" baseline="0" dirty="0" smtClean="0"/>
              <a:t> per head is what most entomologist used for a threshold. Karate Z was clearly the best treatment 3 DAT in this test.</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67</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Blackhawk</a:t>
            </a:r>
            <a:r>
              <a:rPr lang="en-US" baseline="0" dirty="0" smtClean="0"/>
              <a:t> appeared to give the best control based off of grain head damage.  Blackhawk is also easy on beneficials.</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68</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injury of grain head.</a:t>
            </a:r>
            <a:r>
              <a:rPr lang="en-US" baseline="0" dirty="0" smtClean="0"/>
              <a:t>  Blackhawk and Besiege (Prevathon + pyrethroid)  gave the best control in LA.  </a:t>
            </a:r>
            <a:endParaRPr lang="en-US" dirty="0"/>
          </a:p>
        </p:txBody>
      </p:sp>
      <p:sp>
        <p:nvSpPr>
          <p:cNvPr id="4" name="Slide Number Placeholder 3"/>
          <p:cNvSpPr>
            <a:spLocks noGrp="1"/>
          </p:cNvSpPr>
          <p:nvPr>
            <p:ph type="sldNum" sz="quarter" idx="10"/>
          </p:nvPr>
        </p:nvSpPr>
        <p:spPr/>
        <p:txBody>
          <a:bodyPr/>
          <a:lstStyle/>
          <a:p>
            <a:fld id="{99D39938-CE18-4B16-B3E0-B577A2F20EA1}" type="slidenum">
              <a:rPr lang="en-US" smtClean="0"/>
              <a:pPr/>
              <a:t>69</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Diamond not working very</a:t>
            </a:r>
            <a:r>
              <a:rPr lang="en-US" baseline="0" dirty="0" smtClean="0"/>
              <a:t> well.  </a:t>
            </a:r>
            <a:endParaRPr lang="en-US" dirty="0"/>
          </a:p>
        </p:txBody>
      </p:sp>
      <p:sp>
        <p:nvSpPr>
          <p:cNvPr id="4" name="Slide Number Placeholder 3"/>
          <p:cNvSpPr>
            <a:spLocks noGrp="1"/>
          </p:cNvSpPr>
          <p:nvPr>
            <p:ph type="sldNum" sz="quarter" idx="10"/>
          </p:nvPr>
        </p:nvSpPr>
        <p:spPr/>
        <p:txBody>
          <a:bodyPr/>
          <a:lstStyle/>
          <a:p>
            <a:fld id="{99D39938-CE18-4B16-B3E0-B577A2F20EA1}" type="slidenum">
              <a:rPr lang="en-US" smtClean="0"/>
              <a:pPr/>
              <a:t>70</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Pyrethroids probably</a:t>
            </a:r>
            <a:r>
              <a:rPr lang="en-US" baseline="0" dirty="0" smtClean="0"/>
              <a:t> effected SCA control less with Sivanto Prime because Sivanto has longer residual.</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71</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Sugarcane</a:t>
            </a:r>
            <a:r>
              <a:rPr lang="en-US" baseline="0" dirty="0" smtClean="0"/>
              <a:t> aphids were very high on the upper leaves in this trial just prior to harvest.  Glyphosate was ineffective in reducing SCA numbers on the leaf.  Sodium chlorate lowered SCA numbers, but still relatively high.  Malathion was effective in lowering the SCA number on the leaves 4 DAT but SCA numbers were back up 6 and 11 DAT.  </a:t>
            </a:r>
            <a:r>
              <a:rPr lang="en-US" b="1" baseline="0" dirty="0" smtClean="0"/>
              <a:t>Sivanto at 2.5 oz was very effective at reducing SCA numbers on the leaves at 4, 6 and 11 DAT.  It should be noted that the minimum labeled Sivanto rate is 4 oz.  Similar results would be expected with 0.75 oz Transform.</a:t>
            </a:r>
            <a:endParaRPr lang="en-US" b="1"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75</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SCA in heads</a:t>
            </a:r>
            <a:r>
              <a:rPr lang="en-US" baseline="0" dirty="0" smtClean="0"/>
              <a:t> were rated on a scale of 0 to 5, with five being a very heavy infestation level.  Glyphosate had no effect on SCA in the sorghum heads.  Sodium Chlorate (</a:t>
            </a:r>
            <a:r>
              <a:rPr lang="en-US" baseline="0" dirty="0" err="1" smtClean="0"/>
              <a:t>Defol</a:t>
            </a:r>
            <a:r>
              <a:rPr lang="en-US" baseline="0" dirty="0" smtClean="0"/>
              <a:t>) actually caused an increase in SCA in the heads 4 DAT.  Both Malathion and Sivanto Prime were effective in reducing SCA numbers in the heads.  A rain event of 1.25 inches occurred after the 6 DAT rating and is the reason for lower SCA numbers 11 DAT.  </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76</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Sivanto</a:t>
            </a:r>
            <a:r>
              <a:rPr lang="en-US" baseline="0" dirty="0" smtClean="0"/>
              <a:t> Prime was most effective in reducing honeydew in the leaves closely followed by Malathion.  Glyphosate ant Sodium Chlorate ( </a:t>
            </a:r>
            <a:r>
              <a:rPr lang="en-US" baseline="0" dirty="0" err="1" smtClean="0"/>
              <a:t>Defol</a:t>
            </a:r>
            <a:r>
              <a:rPr lang="en-US" baseline="0" dirty="0" smtClean="0"/>
              <a:t>) were ineffective in reducing honeydew in the heads. A rain event of 1.25 inches occurred after the 6 DAT rating and is the reason for lower honeydew 11 DAT. </a:t>
            </a:r>
            <a:endParaRPr lang="en-US" dirty="0"/>
          </a:p>
        </p:txBody>
      </p:sp>
      <p:sp>
        <p:nvSpPr>
          <p:cNvPr id="4" name="Slide Number Placeholder 3"/>
          <p:cNvSpPr>
            <a:spLocks noGrp="1"/>
          </p:cNvSpPr>
          <p:nvPr>
            <p:ph type="sldNum" sz="quarter" idx="10"/>
          </p:nvPr>
        </p:nvSpPr>
        <p:spPr/>
        <p:txBody>
          <a:bodyPr/>
          <a:lstStyle/>
          <a:p>
            <a:fld id="{82E3CCDF-4620-467C-8DC4-4F7669EB9E0C}" type="slidenum">
              <a:rPr lang="en-US" smtClean="0"/>
              <a:pPr/>
              <a:t>77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corn and</a:t>
            </a:r>
            <a:r>
              <a:rPr lang="en-US" baseline="0" dirty="0" smtClean="0"/>
              <a:t> sugarcane the aphid may survive for a few days but eventually dies.  </a:t>
            </a:r>
          </a:p>
          <a:p>
            <a:r>
              <a:rPr lang="en-US" baseline="0" dirty="0" smtClean="0"/>
              <a:t>On wheat the aphid will not feed on at all and does not survive.</a:t>
            </a:r>
          </a:p>
          <a:p>
            <a:r>
              <a:rPr lang="en-US" baseline="0" dirty="0" smtClean="0"/>
              <a:t>Most pearl millets are resistant, but there are some exceptions.</a:t>
            </a:r>
            <a:endParaRPr lang="en-US" dirty="0"/>
          </a:p>
        </p:txBody>
      </p:sp>
      <p:sp>
        <p:nvSpPr>
          <p:cNvPr id="4" name="Slide Number Placeholder 3"/>
          <p:cNvSpPr>
            <a:spLocks noGrp="1"/>
          </p:cNvSpPr>
          <p:nvPr>
            <p:ph type="sldNum" sz="quarter" idx="10"/>
          </p:nvPr>
        </p:nvSpPr>
        <p:spPr/>
        <p:txBody>
          <a:bodyPr/>
          <a:lstStyle/>
          <a:p>
            <a:fld id="{AA48CE9E-24AD-4F83-8A2E-8C1A38A365D4}" type="slidenum">
              <a:rPr lang="en-US" smtClean="0"/>
              <a:pPr/>
              <a:t>11</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2016</a:t>
            </a:r>
            <a:r>
              <a:rPr lang="en-US" baseline="0" dirty="0" smtClean="0"/>
              <a:t> Data.  Neither Roundup or Sodium Chlorate effective in reducing SCA in head 4 DAT.  Sodium Chlorate alone was somewhat effective in reducing SCA numbers on flag leaf. Transform and Sivanto both did a good job.  Suggest using the lowest labeled rate of Transform or Sivanto for controlling SCA near harvest. </a:t>
            </a:r>
          </a:p>
          <a:p>
            <a:r>
              <a:rPr lang="en-US" baseline="0" dirty="0" smtClean="0"/>
              <a:t>Transform rate was 1 oz. Sivanto rate was 4 oz.</a:t>
            </a:r>
            <a:endParaRPr lang="en-US" dirty="0"/>
          </a:p>
        </p:txBody>
      </p:sp>
      <p:sp>
        <p:nvSpPr>
          <p:cNvPr id="4" name="Slide Number Placeholder 3"/>
          <p:cNvSpPr>
            <a:spLocks noGrp="1"/>
          </p:cNvSpPr>
          <p:nvPr>
            <p:ph type="sldNum" sz="quarter" idx="10"/>
          </p:nvPr>
        </p:nvSpPr>
        <p:spPr/>
        <p:txBody>
          <a:bodyPr/>
          <a:lstStyle/>
          <a:p>
            <a:fld id="{AA48CE9E-24AD-4F83-8A2E-8C1A38A365D4}" type="slidenum">
              <a:rPr lang="en-US" smtClean="0"/>
              <a:pPr/>
              <a:t>78</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2016</a:t>
            </a:r>
            <a:r>
              <a:rPr lang="en-US" baseline="0" dirty="0" smtClean="0"/>
              <a:t> Data. </a:t>
            </a:r>
            <a:r>
              <a:rPr lang="en-US" dirty="0" smtClean="0"/>
              <a:t>Very hesitant to recommend Roundup</a:t>
            </a:r>
            <a:r>
              <a:rPr lang="en-US" baseline="0" dirty="0" smtClean="0"/>
              <a:t> or Sodium Chlorate without the addition of insecticide for fear of moving SCA into heads.  There were actually more SCA on Roundup treated sorghum 7 DAT compared to the untreated.  With Sodium Chlorate SCA was greatly decreased on the flag leaf but increased in the heads.  It is possible, that after 14 days, which is the labeled </a:t>
            </a:r>
            <a:r>
              <a:rPr lang="en-US" baseline="0" dirty="0" err="1" smtClean="0"/>
              <a:t>preharvest</a:t>
            </a:r>
            <a:r>
              <a:rPr lang="en-US" baseline="0" dirty="0" smtClean="0"/>
              <a:t> interval, SCA would have died on both the flag leaf and head.  SCA numbers crashed in all treatments after the 7 DAT evaluation.</a:t>
            </a:r>
            <a:endParaRPr lang="en-US" dirty="0"/>
          </a:p>
        </p:txBody>
      </p:sp>
      <p:sp>
        <p:nvSpPr>
          <p:cNvPr id="4" name="Slide Number Placeholder 3"/>
          <p:cNvSpPr>
            <a:spLocks noGrp="1"/>
          </p:cNvSpPr>
          <p:nvPr>
            <p:ph type="sldNum" sz="quarter" idx="10"/>
          </p:nvPr>
        </p:nvSpPr>
        <p:spPr/>
        <p:txBody>
          <a:bodyPr/>
          <a:lstStyle/>
          <a:p>
            <a:fld id="{AA48CE9E-24AD-4F83-8A2E-8C1A38A365D4}" type="slidenum">
              <a:rPr lang="en-US" smtClean="0"/>
              <a:pPr/>
              <a:t>79</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80</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3707 is a </a:t>
            </a:r>
            <a:r>
              <a:rPr lang="en-US" baseline="0" dirty="0" smtClean="0"/>
              <a:t>tolerant hybrid and 44-20 is susceptible.  </a:t>
            </a:r>
            <a:r>
              <a:rPr lang="en-US" dirty="0" smtClean="0"/>
              <a:t>SCA infestation</a:t>
            </a:r>
            <a:r>
              <a:rPr lang="en-US" baseline="0" dirty="0" smtClean="0"/>
              <a:t> went over threshold level on August 14 with SCA counts of 600 in the susceptible DK 44-20 hybrid planted early.  Seed treatment had more of an effect on the late planted sorghum since infestation occurred at an earlier growth stage.</a:t>
            </a:r>
          </a:p>
          <a:p>
            <a:r>
              <a:rPr lang="en-US" baseline="0" dirty="0" smtClean="0"/>
              <a:t>Recommendation is to consider planting early with a tolerant hybrid with treated seed.</a:t>
            </a:r>
          </a:p>
          <a:p>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83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3707 is a </a:t>
            </a:r>
            <a:r>
              <a:rPr lang="en-US" baseline="0" dirty="0" smtClean="0"/>
              <a:t>tolerant hybrid and 44-20 is susceptible.  </a:t>
            </a:r>
            <a:r>
              <a:rPr lang="en-US" dirty="0" smtClean="0"/>
              <a:t>SCA infestation</a:t>
            </a:r>
            <a:r>
              <a:rPr lang="en-US" baseline="0" dirty="0" smtClean="0"/>
              <a:t> went over threshold level on August 14 with SCA counts of 600 in the susceptible DK 44-20 hybrid planted early.  Recommendation is to consider planting early with a tolerant hybrid with treated seed.</a:t>
            </a:r>
          </a:p>
          <a:p>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84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Hybrid P 8632.  Early</a:t>
            </a:r>
            <a:r>
              <a:rPr lang="en-US" baseline="0" dirty="0" smtClean="0"/>
              <a:t> planting was last week of April to first week of May and the late planting occurred mid to late June.  Early planting had fewer pests than the late planting except for spider mites.  Midge historically arrives in the Plainview TX around August 4.</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85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 8632 hybrid with seed treatment.  This</a:t>
            </a:r>
            <a:r>
              <a:rPr lang="en-US" baseline="0" dirty="0" smtClean="0"/>
              <a:t> was a lightly irrigated trial but severe bird damage reduced yield.</a:t>
            </a:r>
            <a:r>
              <a:rPr lang="en-US" dirty="0" smtClean="0"/>
              <a:t>  Early</a:t>
            </a:r>
            <a:r>
              <a:rPr lang="en-US" baseline="0" dirty="0" smtClean="0"/>
              <a:t> planting was last week of April to first week of May and the late planting occurred mid to late June.  Trial near Plainview, TX.  No foliar insecticide </a:t>
            </a:r>
            <a:r>
              <a:rPr lang="en-US" baseline="0" smtClean="0"/>
              <a:t>application was made.</a:t>
            </a:r>
            <a:endParaRPr lang="en-US" dirty="0"/>
          </a:p>
        </p:txBody>
      </p:sp>
      <p:sp>
        <p:nvSpPr>
          <p:cNvPr id="4" name="Slide Number Placeholder 3"/>
          <p:cNvSpPr>
            <a:spLocks noGrp="1"/>
          </p:cNvSpPr>
          <p:nvPr>
            <p:ph type="sldNum" sz="quarter" idx="10"/>
          </p:nvPr>
        </p:nvSpPr>
        <p:spPr/>
        <p:txBody>
          <a:bodyPr/>
          <a:lstStyle/>
          <a:p>
            <a:fld id="{82E3CCDF-4620-467C-8DC4-4F7669EB9E0C}" type="slidenum">
              <a:rPr lang="en-US" smtClean="0"/>
              <a:pPr/>
              <a:t>86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Warner 7051.  Example of tolerance in the field.</a:t>
            </a:r>
            <a:r>
              <a:rPr lang="en-US" baseline="0" dirty="0" smtClean="0"/>
              <a:t>  Hybrids do make a difference!</a:t>
            </a:r>
            <a:endParaRPr lang="en-US" dirty="0"/>
          </a:p>
        </p:txBody>
      </p:sp>
      <p:sp>
        <p:nvSpPr>
          <p:cNvPr id="4" name="Slide Number Placeholder 3"/>
          <p:cNvSpPr>
            <a:spLocks noGrp="1"/>
          </p:cNvSpPr>
          <p:nvPr>
            <p:ph type="sldNum" sz="quarter" idx="10"/>
          </p:nvPr>
        </p:nvSpPr>
        <p:spPr/>
        <p:txBody>
          <a:bodyPr/>
          <a:lstStyle/>
          <a:p>
            <a:fld id="{AA48CE9E-24AD-4F83-8A2E-8C1A38A365D4}"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Tolerant hybrids are NOT immune from SCA and still</a:t>
            </a:r>
            <a:r>
              <a:rPr lang="en-US" baseline="0" dirty="0" smtClean="0"/>
              <a:t> may require and insecticide application and sometimes multiple applications.</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r>
              <a:rPr lang="en-US" dirty="0" smtClean="0"/>
              <a:t>Large differences</a:t>
            </a:r>
            <a:r>
              <a:rPr lang="en-US" baseline="0" dirty="0" smtClean="0"/>
              <a:t> in SCA count between the sprayed and </a:t>
            </a:r>
            <a:r>
              <a:rPr lang="en-US" baseline="0" dirty="0" err="1" smtClean="0"/>
              <a:t>nonsprayed</a:t>
            </a:r>
            <a:r>
              <a:rPr lang="en-US" baseline="0" dirty="0" smtClean="0"/>
              <a:t> indicate susceptible hybrids.</a:t>
            </a:r>
            <a:r>
              <a:rPr lang="en-US" dirty="0" smtClean="0"/>
              <a:t>  </a:t>
            </a:r>
            <a:r>
              <a:rPr lang="en-US" b="1" dirty="0" smtClean="0"/>
              <a:t>*</a:t>
            </a:r>
            <a:r>
              <a:rPr lang="en-US" dirty="0" smtClean="0"/>
              <a:t>Indicates susceptible hybrid.</a:t>
            </a:r>
          </a:p>
          <a:p>
            <a:pPr>
              <a:buFont typeface="Arial" charset="0"/>
              <a:buChar char="•"/>
            </a:pPr>
            <a:r>
              <a:rPr lang="en-US" dirty="0" smtClean="0"/>
              <a:t>3707, 83P17, W844E, SP7715 are showing tolerance</a:t>
            </a:r>
            <a:r>
              <a:rPr lang="en-US" baseline="0" dirty="0" smtClean="0"/>
              <a:t> to SCA because of low SCA counts in both the sprayed and </a:t>
            </a:r>
            <a:r>
              <a:rPr lang="en-US" baseline="0" dirty="0" err="1" smtClean="0"/>
              <a:t>nonsprayed</a:t>
            </a:r>
            <a:r>
              <a:rPr lang="en-US" baseline="0" dirty="0" smtClean="0"/>
              <a:t>.</a:t>
            </a:r>
          </a:p>
          <a:p>
            <a:pPr>
              <a:buFont typeface="Arial" charset="0"/>
              <a:buNone/>
            </a:pPr>
            <a:r>
              <a:rPr lang="en-US" baseline="0" dirty="0" smtClean="0"/>
              <a:t>Notice SCA counts are still high in sprayed M75GB39, M77Gb52, 765B, REV9782 indicating SCA returned after the initial spraying.</a:t>
            </a:r>
            <a:endParaRPr lang="en-US" dirty="0"/>
          </a:p>
        </p:txBody>
      </p:sp>
      <p:sp>
        <p:nvSpPr>
          <p:cNvPr id="4" name="Slide Number Placeholder 3"/>
          <p:cNvSpPr>
            <a:spLocks noGrp="1"/>
          </p:cNvSpPr>
          <p:nvPr>
            <p:ph type="sldNum" sz="quarter" idx="10"/>
          </p:nvPr>
        </p:nvSpPr>
        <p:spPr/>
        <p:txBody>
          <a:bodyPr/>
          <a:lstStyle/>
          <a:p>
            <a:fld id="{E67622F8-BF55-4C40-88BF-BA6AC790701B}"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0"/>
            <a:ext cx="7543800" cy="990600"/>
          </a:xfrm>
        </p:spPr>
        <p:txBody>
          <a:bodyPr anchor="ctr"/>
          <a:lstStyle>
            <a:lvl1pPr algn="ctr">
              <a:defRPr/>
            </a:lvl1pPr>
          </a:lstStyle>
          <a:p>
            <a:endParaRPr lang="en-US" dirty="0"/>
          </a:p>
        </p:txBody>
      </p:sp>
      <p:sp>
        <p:nvSpPr>
          <p:cNvPr id="4" name="Text Placeholder 3"/>
          <p:cNvSpPr>
            <a:spLocks noGrp="1"/>
          </p:cNvSpPr>
          <p:nvPr>
            <p:ph type="body" sz="quarter" idx="10"/>
          </p:nvPr>
        </p:nvSpPr>
        <p:spPr>
          <a:xfrm>
            <a:off x="1676400" y="4343400"/>
            <a:ext cx="6019800" cy="990600"/>
          </a:xfrm>
        </p:spPr>
        <p:txBody>
          <a:bodyPr anchor="ctr">
            <a:normAutofit/>
          </a:bodyPr>
          <a:lstStyle>
            <a:lvl1pPr algn="ctr">
              <a:buNone/>
              <a:defRPr sz="2000">
                <a:solidFill>
                  <a:schemeClr val="bg1"/>
                </a:solidFill>
              </a:defRPr>
            </a:lvl1pPr>
          </a:lstStyle>
          <a:p>
            <a:pPr lvl="0"/>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981200" y="304800"/>
            <a:ext cx="6781800" cy="990600"/>
          </a:xfrm>
        </p:spPr>
        <p:txBody>
          <a:bodyPr/>
          <a:lstStyle>
            <a:lvl1pPr>
              <a:defRPr>
                <a:solidFill>
                  <a:schemeClr val="tx1"/>
                </a:solidFill>
              </a:defRPr>
            </a:lvl1pPr>
          </a:lstStyle>
          <a:p>
            <a:endParaRPr lang="en-US" dirty="0"/>
          </a:p>
        </p:txBody>
      </p:sp>
      <p:sp>
        <p:nvSpPr>
          <p:cNvPr id="6" name="Content Placeholder 10"/>
          <p:cNvSpPr>
            <a:spLocks noGrp="1"/>
          </p:cNvSpPr>
          <p:nvPr>
            <p:ph sz="quarter" idx="10"/>
          </p:nvPr>
        </p:nvSpPr>
        <p:spPr>
          <a:xfrm>
            <a:off x="1981200" y="1600200"/>
            <a:ext cx="6781800" cy="4572000"/>
          </a:xfrm>
        </p:spPr>
        <p:txBody>
          <a:bodyPr/>
          <a:lstStyle>
            <a:lvl1pPr>
              <a:buFont typeface="Wingdings" pitchFamily="2" charset="2"/>
              <a:buChar cha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SorghumSmartChoice_SorghumCanRed_Registered-01.pn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7391391" y="6172200"/>
            <a:ext cx="1600209" cy="560073"/>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2">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6781800" cy="990600"/>
          </a:xfrm>
        </p:spPr>
        <p:txBody>
          <a:bodyPr/>
          <a:lstStyle>
            <a:lvl1pPr>
              <a:defRPr>
                <a:solidFill>
                  <a:schemeClr val="tx1"/>
                </a:solidFill>
              </a:defRPr>
            </a:lvl1pPr>
          </a:lstStyle>
          <a:p>
            <a:endParaRPr lang="en-US" dirty="0"/>
          </a:p>
        </p:txBody>
      </p:sp>
      <p:sp>
        <p:nvSpPr>
          <p:cNvPr id="11" name="Content Placeholder 10"/>
          <p:cNvSpPr>
            <a:spLocks noGrp="1"/>
          </p:cNvSpPr>
          <p:nvPr>
            <p:ph sz="quarter" idx="10"/>
          </p:nvPr>
        </p:nvSpPr>
        <p:spPr>
          <a:xfrm>
            <a:off x="1981200" y="1600200"/>
            <a:ext cx="6781800" cy="4572000"/>
          </a:xfrm>
        </p:spPr>
        <p:txBody>
          <a:bodyPr/>
          <a:lstStyle>
            <a:lvl1pPr>
              <a:buFont typeface="Wingdings" pitchFamily="2" charset="2"/>
              <a:buChar cha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SorghumSmartChoice_SorghumCanRed_Registered-01.pn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7391391" y="6172200"/>
            <a:ext cx="1600209" cy="560073"/>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6781800" cy="45720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1981200" y="304800"/>
            <a:ext cx="6781800" cy="974361"/>
          </a:xfrm>
        </p:spPr>
        <p:txBody>
          <a:bodyPr/>
          <a:lstStyle>
            <a:lvl1pPr>
              <a:defRPr>
                <a:solidFill>
                  <a:schemeClr val="tx1"/>
                </a:solidFill>
                <a:latin typeface="Arial" pitchFamily="34" charset="0"/>
                <a:cs typeface="Arial" pitchFamily="34" charset="0"/>
              </a:defRPr>
            </a:lvl1pPr>
          </a:lstStyle>
          <a:p>
            <a:endParaRPr lang="en-US" dirty="0"/>
          </a:p>
        </p:txBody>
      </p:sp>
      <p:pic>
        <p:nvPicPr>
          <p:cNvPr id="4" name="Picture 3" descr="SorghumSmartChoice_SorghumCanRed_Registered-01.pn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7391391" y="6172200"/>
            <a:ext cx="1600209" cy="560073"/>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2057400" y="228600"/>
            <a:ext cx="6781800" cy="1066800"/>
          </a:xfrm>
        </p:spPr>
        <p:txBody>
          <a:bodyPr/>
          <a:lstStyle>
            <a:lvl1pPr>
              <a:defRPr>
                <a:solidFill>
                  <a:schemeClr val="tx1"/>
                </a:solidFill>
              </a:defRPr>
            </a:lvl1pPr>
          </a:lstStyle>
          <a:p>
            <a:endParaRPr lang="en-US" dirty="0"/>
          </a:p>
        </p:txBody>
      </p:sp>
      <p:sp>
        <p:nvSpPr>
          <p:cNvPr id="4" name="Content Placeholder 3"/>
          <p:cNvSpPr>
            <a:spLocks noGrp="1"/>
          </p:cNvSpPr>
          <p:nvPr>
            <p:ph sz="quarter" idx="10"/>
          </p:nvPr>
        </p:nvSpPr>
        <p:spPr>
          <a:xfrm>
            <a:off x="2133600" y="1524000"/>
            <a:ext cx="6629400" cy="46482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SorghumSmartChoice_SorghumCanRed_Registered-01.pn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7391391" y="6172200"/>
            <a:ext cx="1600209" cy="560073"/>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7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228600"/>
            <a:ext cx="6781800" cy="1066800"/>
          </a:xfrm>
        </p:spPr>
        <p:txBody>
          <a:bodyPr/>
          <a:lstStyle>
            <a:lvl1pPr>
              <a:defRPr>
                <a:solidFill>
                  <a:schemeClr val="tx1"/>
                </a:solidFill>
              </a:defRPr>
            </a:lvl1pPr>
          </a:lstStyle>
          <a:p>
            <a:endParaRPr lang="en-US" dirty="0"/>
          </a:p>
        </p:txBody>
      </p:sp>
      <p:sp>
        <p:nvSpPr>
          <p:cNvPr id="4" name="Content Placeholder 3"/>
          <p:cNvSpPr>
            <a:spLocks noGrp="1"/>
          </p:cNvSpPr>
          <p:nvPr>
            <p:ph sz="quarter" idx="10"/>
          </p:nvPr>
        </p:nvSpPr>
        <p:spPr>
          <a:xfrm>
            <a:off x="2133600" y="1524000"/>
            <a:ext cx="6629400" cy="46482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SorghumSmartChoice_SorghumCanRed_Registered-01.pn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7391391" y="6172200"/>
            <a:ext cx="1600209" cy="560073"/>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2057400" y="228600"/>
            <a:ext cx="6781800" cy="1066800"/>
          </a:xfrm>
        </p:spPr>
        <p:txBody>
          <a:bodyPr/>
          <a:lstStyle>
            <a:lvl1pPr>
              <a:defRPr>
                <a:solidFill>
                  <a:schemeClr val="tx1"/>
                </a:solidFill>
              </a:defRPr>
            </a:lvl1pPr>
          </a:lstStyle>
          <a:p>
            <a:endParaRPr lang="en-US" dirty="0"/>
          </a:p>
        </p:txBody>
      </p:sp>
      <p:sp>
        <p:nvSpPr>
          <p:cNvPr id="4" name="Content Placeholder 3"/>
          <p:cNvSpPr>
            <a:spLocks noGrp="1"/>
          </p:cNvSpPr>
          <p:nvPr>
            <p:ph sz="quarter" idx="10"/>
          </p:nvPr>
        </p:nvSpPr>
        <p:spPr>
          <a:xfrm>
            <a:off x="2133600" y="1524000"/>
            <a:ext cx="6629400" cy="46482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SorghumSmartChoice_SorghumCanRed_Registered-01.pn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7391391" y="6172200"/>
            <a:ext cx="1600209" cy="560073"/>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ith Footer 1">
    <p:bg>
      <p:bgPr>
        <a:blipFill dpi="0" rotWithShape="1">
          <a:blip r:embed="rId2" cstate="screen">
            <a:lum/>
            <a:extLst>
              <a:ext uri="{28A0092B-C50C-407E-A947-70E740481C1C}">
                <a14:useLocalDpi xmlns:a14="http://schemas.microsoft.com/office/drawing/2010/main" xmlns=""/>
              </a:ext>
            </a:extLst>
          </a:blip>
          <a:srcRect/>
          <a:tile tx="120650" ty="120650" sx="100000" sy="100000" flip="none" algn="br"/>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81000" y="228600"/>
            <a:ext cx="8382000" cy="1143000"/>
          </a:xfrm>
        </p:spPr>
        <p:txBody>
          <a:bodyPr/>
          <a:lstStyle>
            <a:lvl1pPr>
              <a:defRPr>
                <a:solidFill>
                  <a:schemeClr val="tx1"/>
                </a:solidFill>
              </a:defRPr>
            </a:lvl1pPr>
          </a:lstStyle>
          <a:p>
            <a:endParaRPr lang="en-US" dirty="0"/>
          </a:p>
        </p:txBody>
      </p:sp>
      <p:sp>
        <p:nvSpPr>
          <p:cNvPr id="6" name="Content Placeholder 5"/>
          <p:cNvSpPr>
            <a:spLocks noGrp="1"/>
          </p:cNvSpPr>
          <p:nvPr>
            <p:ph sz="quarter" idx="10"/>
          </p:nvPr>
        </p:nvSpPr>
        <p:spPr>
          <a:xfrm>
            <a:off x="381000" y="1676400"/>
            <a:ext cx="8382000" cy="403860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             </a:t>
            </a:r>
            <a:endParaRPr lang="en-US" dirty="0"/>
          </a:p>
        </p:txBody>
      </p:sp>
      <p:pic>
        <p:nvPicPr>
          <p:cNvPr id="7" name="Picture 6" descr="SorghumSmartChoice_Sorghum_White-01.pn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28600" y="6096000"/>
            <a:ext cx="1752600" cy="61341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cstate="screen">
            <a:lum/>
            <a:extLst>
              <a:ext uri="{28A0092B-C50C-407E-A947-70E740481C1C}">
                <a14:useLocalDpi xmlns:a14="http://schemas.microsoft.com/office/drawing/2010/main" xmlns=""/>
              </a:ext>
            </a:extLst>
          </a:blip>
          <a:srcRect/>
          <a:tile tx="120650" ty="120650" sx="100000" sy="100000" flip="none" algn="br"/>
        </a:blipFill>
        <a:effectLst/>
      </p:bgPr>
    </p:bg>
    <p:spTree>
      <p:nvGrpSpPr>
        <p:cNvPr id="1" name=""/>
        <p:cNvGrpSpPr/>
        <p:nvPr/>
      </p:nvGrpSpPr>
      <p:grpSpPr>
        <a:xfrm>
          <a:off x="0" y="0"/>
          <a:ext cx="0" cy="0"/>
          <a:chOff x="0" y="0"/>
          <a:chExt cx="0" cy="0"/>
        </a:xfrm>
      </p:grpSpPr>
      <p:sp>
        <p:nvSpPr>
          <p:cNvPr id="3" name="Title 3"/>
          <p:cNvSpPr>
            <a:spLocks noGrp="1"/>
          </p:cNvSpPr>
          <p:nvPr>
            <p:ph type="title"/>
          </p:nvPr>
        </p:nvSpPr>
        <p:spPr>
          <a:xfrm>
            <a:off x="381000" y="228600"/>
            <a:ext cx="8382000" cy="1143000"/>
          </a:xfrm>
        </p:spPr>
        <p:txBody>
          <a:bodyPr/>
          <a:lstStyle>
            <a:lvl1pPr>
              <a:defRPr>
                <a:solidFill>
                  <a:schemeClr val="tx1"/>
                </a:solidFill>
              </a:defRPr>
            </a:lvl1pPr>
          </a:lstStyle>
          <a:p>
            <a:endParaRPr lang="en-US" dirty="0"/>
          </a:p>
        </p:txBody>
      </p:sp>
      <p:sp>
        <p:nvSpPr>
          <p:cNvPr id="4" name="Content Placeholder 5"/>
          <p:cNvSpPr>
            <a:spLocks noGrp="1"/>
          </p:cNvSpPr>
          <p:nvPr>
            <p:ph sz="quarter" idx="10"/>
          </p:nvPr>
        </p:nvSpPr>
        <p:spPr>
          <a:xfrm>
            <a:off x="381000" y="1676400"/>
            <a:ext cx="3962400" cy="403860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             </a:t>
            </a:r>
            <a:endParaRPr lang="en-US" dirty="0"/>
          </a:p>
        </p:txBody>
      </p:sp>
      <p:pic>
        <p:nvPicPr>
          <p:cNvPr id="5" name="Picture 4" descr="SorghumSmartChoice_Sorghum_White-01.pn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28600" y="6096000"/>
            <a:ext cx="1752600" cy="613410"/>
          </a:xfrm>
          <a:prstGeom prst="rect">
            <a:avLst/>
          </a:prstGeom>
        </p:spPr>
      </p:pic>
      <p:sp>
        <p:nvSpPr>
          <p:cNvPr id="6" name="Content Placeholder 5"/>
          <p:cNvSpPr>
            <a:spLocks noGrp="1"/>
          </p:cNvSpPr>
          <p:nvPr>
            <p:ph sz="quarter" idx="11"/>
          </p:nvPr>
        </p:nvSpPr>
        <p:spPr>
          <a:xfrm>
            <a:off x="4724400" y="1676400"/>
            <a:ext cx="3962400" cy="403860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             </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ith Footer 3">
    <p:bg>
      <p:bgPr>
        <a:blipFill dpi="0" rotWithShape="1">
          <a:blip r:embed="rId2" cstate="screen">
            <a:lum/>
            <a:extLst>
              <a:ext uri="{28A0092B-C50C-407E-A947-70E740481C1C}">
                <a14:useLocalDpi xmlns:a14="http://schemas.microsoft.com/office/drawing/2010/main" xmlns=""/>
              </a:ext>
            </a:extLst>
          </a:blip>
          <a:srcRect/>
          <a:tile tx="139700" ty="107950" sx="100000" sy="100000" flip="none" algn="br"/>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81000" y="228600"/>
            <a:ext cx="8382000" cy="1143000"/>
          </a:xfrm>
        </p:spPr>
        <p:txBody>
          <a:bodyPr/>
          <a:lstStyle>
            <a:lvl1pPr>
              <a:defRPr>
                <a:solidFill>
                  <a:schemeClr val="tx1"/>
                </a:solidFill>
              </a:defRPr>
            </a:lvl1pPr>
          </a:lstStyle>
          <a:p>
            <a:endParaRPr lang="en-US" dirty="0"/>
          </a:p>
        </p:txBody>
      </p:sp>
      <p:sp>
        <p:nvSpPr>
          <p:cNvPr id="6" name="Content Placeholder 5"/>
          <p:cNvSpPr>
            <a:spLocks noGrp="1"/>
          </p:cNvSpPr>
          <p:nvPr>
            <p:ph sz="quarter" idx="10"/>
          </p:nvPr>
        </p:nvSpPr>
        <p:spPr>
          <a:xfrm>
            <a:off x="381000" y="1676400"/>
            <a:ext cx="8382000" cy="403860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             </a:t>
            </a:r>
            <a:endParaRPr lang="en-US" dirty="0"/>
          </a:p>
        </p:txBody>
      </p:sp>
      <p:pic>
        <p:nvPicPr>
          <p:cNvPr id="5" name="Picture 4" descr="SorghumSmartChoice_Sorghum_White-01.pn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28600" y="6096000"/>
            <a:ext cx="1752600" cy="61341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Title 3"/>
          <p:cNvSpPr>
            <a:spLocks noGrp="1"/>
          </p:cNvSpPr>
          <p:nvPr>
            <p:ph type="title"/>
          </p:nvPr>
        </p:nvSpPr>
        <p:spPr>
          <a:xfrm>
            <a:off x="381000" y="228600"/>
            <a:ext cx="8382000" cy="1143000"/>
          </a:xfrm>
        </p:spPr>
        <p:txBody>
          <a:bodyPr/>
          <a:lstStyle>
            <a:lvl1pPr>
              <a:defRPr>
                <a:solidFill>
                  <a:schemeClr val="tx1"/>
                </a:solidFill>
              </a:defRPr>
            </a:lvl1pPr>
          </a:lstStyle>
          <a:p>
            <a:endParaRPr lang="en-US" dirty="0"/>
          </a:p>
        </p:txBody>
      </p:sp>
      <p:sp>
        <p:nvSpPr>
          <p:cNvPr id="10" name="Content Placeholder 5"/>
          <p:cNvSpPr>
            <a:spLocks noGrp="1"/>
          </p:cNvSpPr>
          <p:nvPr>
            <p:ph sz="quarter" idx="10"/>
          </p:nvPr>
        </p:nvSpPr>
        <p:spPr>
          <a:xfrm>
            <a:off x="381000" y="1676400"/>
            <a:ext cx="3962400" cy="403860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             </a:t>
            </a:r>
            <a:endParaRPr lang="en-US" dirty="0"/>
          </a:p>
        </p:txBody>
      </p:sp>
      <p:pic>
        <p:nvPicPr>
          <p:cNvPr id="11" name="Picture 10" descr="SorghumSmartChoice_Sorghum_White-01.pn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28600" y="6096000"/>
            <a:ext cx="1752600" cy="613410"/>
          </a:xfrm>
          <a:prstGeom prst="rect">
            <a:avLst/>
          </a:prstGeom>
        </p:spPr>
      </p:pic>
      <p:sp>
        <p:nvSpPr>
          <p:cNvPr id="12" name="Content Placeholder 5"/>
          <p:cNvSpPr>
            <a:spLocks noGrp="1"/>
          </p:cNvSpPr>
          <p:nvPr>
            <p:ph sz="quarter" idx="11"/>
          </p:nvPr>
        </p:nvSpPr>
        <p:spPr>
          <a:xfrm>
            <a:off x="4724400" y="1676400"/>
            <a:ext cx="3962400" cy="403860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             </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dpi="0" rotWithShape="1">
          <a:blip r:embed="rId2" cstate="screen">
            <a:lum/>
            <a:extLst>
              <a:ext uri="{28A0092B-C50C-407E-A947-70E740481C1C}">
                <a14:useLocalDpi xmlns:a14="http://schemas.microsoft.com/office/drawing/2010/main" xmlns=""/>
              </a:ext>
            </a:extLst>
          </a:blip>
          <a:srcRect/>
          <a:tile tx="-171450" ty="-12065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600" y="4800600"/>
            <a:ext cx="5638800" cy="914400"/>
          </a:xfrm>
        </p:spPr>
        <p:txBody>
          <a:bodyPr/>
          <a:lstStyle>
            <a:lvl1pPr algn="ctr">
              <a:defRPr>
                <a:solidFill>
                  <a:schemeClr val="tx1"/>
                </a:solidFill>
              </a:defRPr>
            </a:lvl1pPr>
          </a:lstStyle>
          <a:p>
            <a:endParaRPr lang="en-US" dirty="0"/>
          </a:p>
        </p:txBody>
      </p:sp>
      <p:sp>
        <p:nvSpPr>
          <p:cNvPr id="3" name="Text Placeholder 3"/>
          <p:cNvSpPr>
            <a:spLocks noGrp="1"/>
          </p:cNvSpPr>
          <p:nvPr>
            <p:ph type="body" sz="quarter" idx="10"/>
          </p:nvPr>
        </p:nvSpPr>
        <p:spPr>
          <a:xfrm>
            <a:off x="2552700" y="5867400"/>
            <a:ext cx="4038600" cy="838200"/>
          </a:xfrm>
        </p:spPr>
        <p:txBody>
          <a:bodyPr anchor="ctr">
            <a:normAutofit/>
          </a:bodyPr>
          <a:lstStyle>
            <a:lvl1pPr algn="ctr">
              <a:buNone/>
              <a:defRPr sz="2000">
                <a:solidFill>
                  <a:schemeClr val="tx1"/>
                </a:solidFill>
              </a:defRPr>
            </a:lvl1pPr>
          </a:lstStyle>
          <a:p>
            <a:pPr lvl="0"/>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Content">
    <p:bg>
      <p:bgRef idx="1001">
        <a:schemeClr val="bg1"/>
      </p:bgRef>
    </p:bg>
    <p:spTree>
      <p:nvGrpSpPr>
        <p:cNvPr id="1" name=""/>
        <p:cNvGrpSpPr/>
        <p:nvPr/>
      </p:nvGrpSpPr>
      <p:grpSpPr>
        <a:xfrm>
          <a:off x="0" y="0"/>
          <a:ext cx="0" cy="0"/>
          <a:chOff x="0" y="0"/>
          <a:chExt cx="0" cy="0"/>
        </a:xfrm>
      </p:grpSpPr>
      <p:sp>
        <p:nvSpPr>
          <p:cNvPr id="4" name="Title 3"/>
          <p:cNvSpPr>
            <a:spLocks noGrp="1"/>
          </p:cNvSpPr>
          <p:nvPr>
            <p:ph type="title"/>
          </p:nvPr>
        </p:nvSpPr>
        <p:spPr>
          <a:xfrm>
            <a:off x="381000" y="228600"/>
            <a:ext cx="8382000" cy="1143000"/>
          </a:xfrm>
        </p:spPr>
        <p:txBody>
          <a:bodyPr/>
          <a:lstStyle>
            <a:lvl1pPr>
              <a:defRPr>
                <a:solidFill>
                  <a:schemeClr val="tx1"/>
                </a:solidFill>
              </a:defRPr>
            </a:lvl1pPr>
          </a:lstStyle>
          <a:p>
            <a:endParaRPr lang="en-US" dirty="0"/>
          </a:p>
        </p:txBody>
      </p:sp>
      <p:sp>
        <p:nvSpPr>
          <p:cNvPr id="6" name="Content Placeholder 5"/>
          <p:cNvSpPr>
            <a:spLocks noGrp="1"/>
          </p:cNvSpPr>
          <p:nvPr>
            <p:ph sz="quarter" idx="10"/>
          </p:nvPr>
        </p:nvSpPr>
        <p:spPr>
          <a:xfrm>
            <a:off x="381000" y="1676400"/>
            <a:ext cx="8382000" cy="40386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             </a:t>
            </a:r>
            <a:endParaRPr lang="en-US" dirty="0"/>
          </a:p>
        </p:txBody>
      </p:sp>
      <p:pic>
        <p:nvPicPr>
          <p:cNvPr id="5" name="Picture 4" descr="SorghumSmartChoice_SorghumCanRed_Registered-01.png"/>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7391391" y="6172200"/>
            <a:ext cx="1600209" cy="560073"/>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Header Content">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514600" cy="1316736"/>
          </a:xfrm>
        </p:spPr>
        <p:txBody>
          <a:bodyPr/>
          <a:lstStyle/>
          <a:p>
            <a:endParaRPr lang="en-US"/>
          </a:p>
        </p:txBody>
      </p:sp>
      <p:sp>
        <p:nvSpPr>
          <p:cNvPr id="2" name="Title 1"/>
          <p:cNvSpPr>
            <a:spLocks noGrp="1"/>
          </p:cNvSpPr>
          <p:nvPr>
            <p:ph type="title"/>
          </p:nvPr>
        </p:nvSpPr>
        <p:spPr>
          <a:xfrm>
            <a:off x="2971800" y="228600"/>
            <a:ext cx="5715000" cy="1143000"/>
          </a:xfrm>
        </p:spPr>
        <p:txBody>
          <a:bodyPr/>
          <a:lstStyle>
            <a:lvl1pPr>
              <a:defRPr>
                <a:solidFill>
                  <a:schemeClr val="tx1"/>
                </a:solidFill>
              </a:defRPr>
            </a:lvl1pPr>
          </a:lstStyle>
          <a:p>
            <a:endParaRPr lang="en-US" dirty="0"/>
          </a:p>
        </p:txBody>
      </p:sp>
      <p:sp>
        <p:nvSpPr>
          <p:cNvPr id="6" name="Content Placeholder 5"/>
          <p:cNvSpPr>
            <a:spLocks noGrp="1"/>
          </p:cNvSpPr>
          <p:nvPr>
            <p:ph sz="quarter" idx="11"/>
          </p:nvPr>
        </p:nvSpPr>
        <p:spPr>
          <a:xfrm>
            <a:off x="457200" y="1676400"/>
            <a:ext cx="8229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4" descr="SorghumSmartChoice_SorghumCanRed_Registered-01.png"/>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7391391" y="6172200"/>
            <a:ext cx="1600209" cy="560073"/>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Sideba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6705600" cy="1143000"/>
          </a:xfrm>
        </p:spPr>
        <p:txBody>
          <a:bodyPr/>
          <a:lstStyle>
            <a:lvl1pPr>
              <a:defRPr>
                <a:solidFill>
                  <a:schemeClr val="tx1"/>
                </a:solidFill>
              </a:defRPr>
            </a:lvl1pPr>
          </a:lstStyle>
          <a:p>
            <a:endParaRPr lang="en-US" dirty="0"/>
          </a:p>
        </p:txBody>
      </p:sp>
      <p:sp>
        <p:nvSpPr>
          <p:cNvPr id="4" name="Picture Placeholder 3"/>
          <p:cNvSpPr>
            <a:spLocks noGrp="1"/>
          </p:cNvSpPr>
          <p:nvPr>
            <p:ph type="pic" sz="quarter" idx="10"/>
          </p:nvPr>
        </p:nvSpPr>
        <p:spPr>
          <a:xfrm>
            <a:off x="0" y="0"/>
            <a:ext cx="1524000" cy="2590800"/>
          </a:xfrm>
        </p:spPr>
        <p:txBody>
          <a:bodyPr/>
          <a:lstStyle/>
          <a:p>
            <a:endParaRPr lang="en-US"/>
          </a:p>
        </p:txBody>
      </p:sp>
      <p:sp>
        <p:nvSpPr>
          <p:cNvPr id="6" name="Content Placeholder 5"/>
          <p:cNvSpPr>
            <a:spLocks noGrp="1"/>
          </p:cNvSpPr>
          <p:nvPr>
            <p:ph sz="quarter" idx="11"/>
          </p:nvPr>
        </p:nvSpPr>
        <p:spPr>
          <a:xfrm>
            <a:off x="1981200" y="1676400"/>
            <a:ext cx="6705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4" descr="SorghumSmartChoice_SorghumCanRed_Registered-01.png"/>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7391391" y="6172200"/>
            <a:ext cx="1600209" cy="560073"/>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Sideba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5562600" cy="990600"/>
          </a:xfrm>
        </p:spPr>
        <p:txBody>
          <a:bodyPr/>
          <a:lstStyle>
            <a:lvl1pPr>
              <a:defRPr>
                <a:solidFill>
                  <a:schemeClr val="tx1"/>
                </a:solidFill>
              </a:defRPr>
            </a:lvl1pPr>
          </a:lstStyle>
          <a:p>
            <a:endParaRPr lang="en-US" dirty="0"/>
          </a:p>
        </p:txBody>
      </p:sp>
      <p:sp>
        <p:nvSpPr>
          <p:cNvPr id="4" name="Picture Placeholder 3"/>
          <p:cNvSpPr>
            <a:spLocks noGrp="1"/>
          </p:cNvSpPr>
          <p:nvPr>
            <p:ph type="pic" sz="quarter" idx="10"/>
          </p:nvPr>
        </p:nvSpPr>
        <p:spPr>
          <a:xfrm>
            <a:off x="6248400" y="0"/>
            <a:ext cx="2895600" cy="6858000"/>
          </a:xfrm>
        </p:spPr>
        <p:txBody>
          <a:bodyPr/>
          <a:lstStyle/>
          <a:p>
            <a:endParaRPr lang="en-US"/>
          </a:p>
        </p:txBody>
      </p:sp>
      <p:pic>
        <p:nvPicPr>
          <p:cNvPr id="5" name="Picture 4" descr="SorghumSmartChoice_SorghumCanRed_Registered-01.png"/>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228600" y="6221727"/>
            <a:ext cx="1600209" cy="560073"/>
          </a:xfrm>
          <a:prstGeom prst="rect">
            <a:avLst/>
          </a:prstGeom>
        </p:spPr>
      </p:pic>
      <p:sp>
        <p:nvSpPr>
          <p:cNvPr id="7" name="Content Placeholder 6"/>
          <p:cNvSpPr>
            <a:spLocks noGrp="1"/>
          </p:cNvSpPr>
          <p:nvPr>
            <p:ph sz="quarter" idx="11"/>
          </p:nvPr>
        </p:nvSpPr>
        <p:spPr>
          <a:xfrm>
            <a:off x="381000" y="1447800"/>
            <a:ext cx="5562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5BB50E9-DC69-4F3D-9FD9-E015140CAAD3}" type="datetimeFigureOut">
              <a:rPr lang="en-US" smtClean="0"/>
              <a:pPr/>
              <a:t>1/27/2017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AF7CE23-C816-4152-BC3A-0F01C962FFE3}" type="slidenum">
              <a:rPr lang="en-US" smtClean="0"/>
              <a:pPr/>
              <a:t>‹#›</a:t>
            </a:fld>
            <a:endParaRPr lang="en-US"/>
          </a:p>
        </p:txBody>
      </p:sp>
    </p:spTree>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5BB50E9-DC69-4F3D-9FD9-E015140CAAD3}" type="datetimeFigureOut">
              <a:rPr lang="en-US" smtClean="0"/>
              <a:pPr/>
              <a:t>1/27/2017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AF7CE23-C816-4152-BC3A-0F01C962FFE3}" type="slidenum">
              <a:rPr lang="en-US" smtClean="0"/>
              <a:pPr/>
              <a:t>‹#›</a:t>
            </a:fld>
            <a:endParaRPr lang="en-US"/>
          </a:p>
        </p:txBody>
      </p:sp>
    </p:spTree>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a:xfrm>
            <a:off x="822723" y="6459539"/>
            <a:ext cx="1854994" cy="365125"/>
          </a:xfrm>
          <a:prstGeom prst="rect">
            <a:avLst/>
          </a:prstGeom>
        </p:spPr>
        <p:txBody>
          <a:bodyPr/>
          <a:lstStyle>
            <a:lvl1pPr>
              <a:defRPr/>
            </a:lvl1pPr>
          </a:lstStyle>
          <a:p>
            <a:pPr>
              <a:defRPr/>
            </a:pPr>
            <a:fld id="{3E0372BB-F951-4BEE-8750-7DD73FCB3CAD}" type="datetimeFigureOut">
              <a:rPr lang="en-US"/>
              <a:pPr>
                <a:defRPr/>
              </a:pPr>
              <a:t>1/27/2017</a:t>
            </a:fld>
            <a:endParaRPr lang="en-US"/>
          </a:p>
        </p:txBody>
      </p:sp>
      <p:sp>
        <p:nvSpPr>
          <p:cNvPr id="6" name="Footer Placeholder 4"/>
          <p:cNvSpPr>
            <a:spLocks noGrp="1"/>
          </p:cNvSpPr>
          <p:nvPr>
            <p:ph type="ftr" sz="quarter" idx="11"/>
          </p:nvPr>
        </p:nvSpPr>
        <p:spPr>
          <a:xfrm>
            <a:off x="2764631" y="6459539"/>
            <a:ext cx="3617119"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7425929" y="6459539"/>
            <a:ext cx="983456" cy="365125"/>
          </a:xfrm>
          <a:prstGeom prst="rect">
            <a:avLst/>
          </a:prstGeom>
        </p:spPr>
        <p:txBody>
          <a:bodyPr/>
          <a:lstStyle>
            <a:lvl1pPr>
              <a:defRPr/>
            </a:lvl1pPr>
          </a:lstStyle>
          <a:p>
            <a:pPr>
              <a:defRPr/>
            </a:pPr>
            <a:fld id="{DF3E970A-9882-4342-96B4-BEECECFCCC45}" type="slidenum">
              <a:rPr lang="en-US" altLang="en-US"/>
              <a:pPr>
                <a:defRPr/>
              </a:pPr>
              <a:t>‹#›</a:t>
            </a:fld>
            <a:endParaRPr lang="en-US"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5BB50E9-DC69-4F3D-9FD9-E015140CAAD3}" type="datetimeFigureOut">
              <a:rPr lang="en-US" smtClean="0"/>
              <a:pPr/>
              <a:t>1/27/2017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AF7CE23-C816-4152-BC3A-0F01C962FFE3}" type="slidenum">
              <a:rPr lang="en-US" smtClean="0"/>
              <a:pPr/>
              <a:t>‹#›</a:t>
            </a:fld>
            <a:endParaRPr lang="en-US"/>
          </a:p>
        </p:txBody>
      </p:sp>
    </p:spTree>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33_Content 02">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8156448" y="6195060"/>
            <a:ext cx="237744" cy="262467"/>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6FB3DCB2-5341-4468-9368-7F6D68E5DD1A}" type="slidenum">
              <a:rPr lang="en-US" smtClean="0"/>
              <a:pPr/>
              <a:t>‹#›</a:t>
            </a:fld>
            <a:endParaRPr lang="en-US"/>
          </a:p>
        </p:txBody>
      </p:sp>
      <p:sp>
        <p:nvSpPr>
          <p:cNvPr id="10" name="Content Placeholder 8"/>
          <p:cNvSpPr>
            <a:spLocks noGrp="1"/>
          </p:cNvSpPr>
          <p:nvPr>
            <p:ph sz="quarter" idx="1"/>
          </p:nvPr>
        </p:nvSpPr>
        <p:spPr>
          <a:xfrm>
            <a:off x="228600" y="2046767"/>
            <a:ext cx="3886200" cy="4125433"/>
          </a:xfrm>
          <a:prstGeom prst="rect">
            <a:avLst/>
          </a:prstGeom>
          <a:ln>
            <a:solidFill>
              <a:schemeClr val="accent1"/>
            </a:solidFill>
          </a:ln>
        </p:spPr>
        <p:txBody>
          <a:bodyPr/>
          <a:lstStyle>
            <a:lvl1pPr>
              <a:buFont typeface="Wingdings" pitchFamily="2" charset="2"/>
              <a:buChar char="Ø"/>
              <a:defRPr sz="2800" b="1">
                <a:solidFill>
                  <a:schemeClr val="accent1"/>
                </a:solidFill>
                <a:latin typeface="Arial Rounded MT Bold" pitchFamily="34" charset="0"/>
              </a:defRPr>
            </a:lvl1pPr>
            <a:lvl2pPr>
              <a:buFont typeface="Wingdings" pitchFamily="2" charset="2"/>
              <a:buChar char="§"/>
              <a:defRPr>
                <a:solidFill>
                  <a:schemeClr val="tx1"/>
                </a:solidFill>
                <a:latin typeface="Arial Rounded MT Bold" pitchFamily="34" charset="0"/>
              </a:defRPr>
            </a:lvl2pPr>
            <a:lvl3pPr>
              <a:buFont typeface="Arial" pitchFamily="34" charset="0"/>
              <a:buChar char="•"/>
              <a:defRPr>
                <a:solidFill>
                  <a:schemeClr val="tx1"/>
                </a:solidFill>
                <a:latin typeface="Arial Rounded MT Bold" pitchFamily="34" charset="0"/>
              </a:defRPr>
            </a:lvl3pPr>
            <a:lvl4pPr>
              <a:buFont typeface="Wingdings" pitchFamily="2" charset="2"/>
              <a:buChar char="ü"/>
              <a:defRPr>
                <a:solidFill>
                  <a:schemeClr val="tx1"/>
                </a:solidFill>
                <a:latin typeface="Arial Rounded MT Bold" pitchFamily="34" charset="0"/>
              </a:defRPr>
            </a:lvl4pPr>
            <a:lvl5pPr>
              <a:buFont typeface="Wingdings" pitchFamily="2" charset="2"/>
              <a:buChar char="Ø"/>
              <a:defRPr>
                <a:solidFill>
                  <a:schemeClr val="tx1"/>
                </a:solidFill>
                <a:latin typeface="Arial Rounded MT Bold"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8"/>
          <p:cNvSpPr>
            <a:spLocks noGrp="1"/>
          </p:cNvSpPr>
          <p:nvPr>
            <p:ph sz="quarter" idx="10"/>
          </p:nvPr>
        </p:nvSpPr>
        <p:spPr>
          <a:xfrm>
            <a:off x="4724400" y="2057400"/>
            <a:ext cx="3886200" cy="4125433"/>
          </a:xfrm>
          <a:prstGeom prst="rect">
            <a:avLst/>
          </a:prstGeom>
          <a:ln>
            <a:solidFill>
              <a:schemeClr val="accent1"/>
            </a:solidFill>
          </a:ln>
        </p:spPr>
        <p:txBody>
          <a:bodyPr/>
          <a:lstStyle>
            <a:lvl1pPr>
              <a:buFont typeface="Wingdings" pitchFamily="2" charset="2"/>
              <a:buChar char="Ø"/>
              <a:defRPr sz="2800" b="1">
                <a:solidFill>
                  <a:schemeClr val="accent1"/>
                </a:solidFill>
                <a:latin typeface="Arial Rounded MT Bold" pitchFamily="34" charset="0"/>
              </a:defRPr>
            </a:lvl1pPr>
            <a:lvl2pPr>
              <a:buFont typeface="Wingdings" pitchFamily="2" charset="2"/>
              <a:buChar char="§"/>
              <a:defRPr>
                <a:solidFill>
                  <a:schemeClr val="tx1"/>
                </a:solidFill>
                <a:latin typeface="Arial Rounded MT Bold" pitchFamily="34" charset="0"/>
              </a:defRPr>
            </a:lvl2pPr>
            <a:lvl3pPr>
              <a:buFont typeface="Arial" pitchFamily="34" charset="0"/>
              <a:buChar char="•"/>
              <a:defRPr>
                <a:solidFill>
                  <a:schemeClr val="tx1"/>
                </a:solidFill>
                <a:latin typeface="Arial Rounded MT Bold" pitchFamily="34" charset="0"/>
              </a:defRPr>
            </a:lvl3pPr>
            <a:lvl4pPr>
              <a:buFont typeface="Wingdings" pitchFamily="2" charset="2"/>
              <a:buChar char="ü"/>
              <a:defRPr>
                <a:solidFill>
                  <a:schemeClr val="tx1"/>
                </a:solidFill>
                <a:latin typeface="Arial Rounded MT Bold" pitchFamily="34" charset="0"/>
              </a:defRPr>
            </a:lvl4pPr>
            <a:lvl5pPr>
              <a:buFont typeface="Wingdings" pitchFamily="2" charset="2"/>
              <a:buChar char="Ø"/>
              <a:defRPr>
                <a:solidFill>
                  <a:schemeClr val="tx1"/>
                </a:solidFill>
                <a:latin typeface="Arial Rounded MT Bold"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itle 1"/>
          <p:cNvSpPr>
            <a:spLocks noGrp="1"/>
          </p:cNvSpPr>
          <p:nvPr>
            <p:ph type="title"/>
          </p:nvPr>
        </p:nvSpPr>
        <p:spPr>
          <a:xfrm>
            <a:off x="457200" y="1143000"/>
            <a:ext cx="8153400" cy="990600"/>
          </a:xfrm>
          <a:prstGeom prst="rect">
            <a:avLst/>
          </a:prstGeom>
        </p:spPr>
        <p:txBody>
          <a:bodyPr/>
          <a:lstStyle>
            <a:lvl1pPr>
              <a:defRPr sz="3600" b="1">
                <a:solidFill>
                  <a:srgbClr val="FF0000"/>
                </a:solidFill>
                <a:latin typeface="Arial Rounded MT Bold" pitchFamily="34" charset="0"/>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11767919"/>
      </p:ext>
    </p:extLst>
  </p:cSld>
  <p:clrMapOvr>
    <a:masterClrMapping/>
  </p:clrMapOvr>
  <p:transition spd="slow"/>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2_Custom Layout">
    <p:bg>
      <p:bgPr>
        <a:blipFill dpi="0" rotWithShape="1">
          <a:blip r:embed="rId2" cstate="print">
            <a:lum/>
          </a:blip>
          <a:srcRect/>
          <a:tile tx="-120650" ty="-120650" sx="100000" sy="100000" flip="none" algn="tl"/>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2057400" y="228600"/>
            <a:ext cx="6781800" cy="1066800"/>
          </a:xfrm>
        </p:spPr>
        <p:txBody>
          <a:bodyPr/>
          <a:lstStyle>
            <a:lvl1pPr>
              <a:defRPr>
                <a:solidFill>
                  <a:schemeClr val="tx1"/>
                </a:soli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133600" y="1524000"/>
            <a:ext cx="6629400" cy="4648200"/>
          </a:xfrm>
        </p:spPr>
        <p:txBody>
          <a:bodyPr>
            <a:normAutofit/>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descr="SorghumSmartChoice_SorghumCanRed_Registered-01.png"/>
          <p:cNvPicPr>
            <a:picLocks noChangeAspect="1"/>
          </p:cNvPicPr>
          <p:nvPr/>
        </p:nvPicPr>
        <p:blipFill>
          <a:blip r:embed="rId3" cstate="screen"/>
          <a:stretch>
            <a:fillRect/>
          </a:stretch>
        </p:blipFill>
        <p:spPr>
          <a:xfrm>
            <a:off x="7391391" y="6172200"/>
            <a:ext cx="1600209" cy="560073"/>
          </a:xfrm>
          <a:prstGeom prst="rect">
            <a:avLst/>
          </a:prstGeom>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p:bg>
      <p:bgPr>
        <a:blipFill dpi="0" rotWithShape="1">
          <a:blip r:embed="rId2" cstate="screen">
            <a:lum/>
            <a:extLst>
              <a:ext uri="{28A0092B-C50C-407E-A947-70E740481C1C}">
                <a14:useLocalDpi xmlns:a14="http://schemas.microsoft.com/office/drawing/2010/main" xmlns=""/>
              </a:ext>
            </a:extLst>
          </a:blip>
          <a:srcRect/>
          <a:tile tx="0" ty="-69850" sx="100000" sy="100000" flip="none" algn="ctr"/>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2819400"/>
            <a:ext cx="5638800" cy="990600"/>
          </a:xfrm>
        </p:spPr>
        <p:txBody>
          <a:bodyPr/>
          <a:lstStyle/>
          <a:p>
            <a:endParaRPr lang="en-US" dirty="0"/>
          </a:p>
        </p:txBody>
      </p:sp>
      <p:sp>
        <p:nvSpPr>
          <p:cNvPr id="4" name="Picture Placeholder 3"/>
          <p:cNvSpPr>
            <a:spLocks noGrp="1"/>
          </p:cNvSpPr>
          <p:nvPr>
            <p:ph type="pic" sz="quarter" idx="10"/>
          </p:nvPr>
        </p:nvSpPr>
        <p:spPr>
          <a:xfrm>
            <a:off x="0" y="0"/>
            <a:ext cx="9144000" cy="2286000"/>
          </a:xfrm>
        </p:spPr>
        <p:txBody>
          <a:bodyPr/>
          <a:lstStyle/>
          <a:p>
            <a:endParaRPr lang="en-US"/>
          </a:p>
        </p:txBody>
      </p:sp>
      <p:sp>
        <p:nvSpPr>
          <p:cNvPr id="5" name="Picture Placeholder 3"/>
          <p:cNvSpPr>
            <a:spLocks noGrp="1"/>
          </p:cNvSpPr>
          <p:nvPr>
            <p:ph type="pic" sz="quarter" idx="11"/>
          </p:nvPr>
        </p:nvSpPr>
        <p:spPr>
          <a:xfrm>
            <a:off x="0" y="4599432"/>
            <a:ext cx="9144000" cy="2258568"/>
          </a:xfrm>
        </p:spPr>
        <p:txBody>
          <a:bodyPr/>
          <a:lstStyle/>
          <a:p>
            <a:endParaRPr lang="en-US"/>
          </a:p>
        </p:txBody>
      </p:sp>
      <p:pic>
        <p:nvPicPr>
          <p:cNvPr id="6" name="Picture 5" descr="SorghumSmartChoice_Sorghum_White-01.pn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7239000" y="3882390"/>
            <a:ext cx="1752600" cy="61341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Blank Content">
    <p:bg>
      <p:bgRef idx="1001">
        <a:schemeClr val="bg1"/>
      </p:bgRef>
    </p:bg>
    <p:spTree>
      <p:nvGrpSpPr>
        <p:cNvPr id="1" name=""/>
        <p:cNvGrpSpPr/>
        <p:nvPr/>
      </p:nvGrpSpPr>
      <p:grpSpPr>
        <a:xfrm>
          <a:off x="0" y="0"/>
          <a:ext cx="0" cy="0"/>
          <a:chOff x="0" y="0"/>
          <a:chExt cx="0" cy="0"/>
        </a:xfrm>
      </p:grpSpPr>
      <p:sp>
        <p:nvSpPr>
          <p:cNvPr id="4" name="Title 3"/>
          <p:cNvSpPr>
            <a:spLocks noGrp="1"/>
          </p:cNvSpPr>
          <p:nvPr>
            <p:ph type="title"/>
          </p:nvPr>
        </p:nvSpPr>
        <p:spPr>
          <a:xfrm>
            <a:off x="381000" y="228600"/>
            <a:ext cx="8382000" cy="1143000"/>
          </a:xfrm>
        </p:spPr>
        <p:txBody>
          <a:bodyPr/>
          <a:lstStyle>
            <a:lvl1pPr>
              <a:defRPr>
                <a:solidFill>
                  <a:schemeClr val="tx1"/>
                </a:solidFill>
              </a:defRPr>
            </a:lvl1pPr>
          </a:lstStyle>
          <a:p>
            <a:r>
              <a:rPr lang="en-US" smtClean="0"/>
              <a:t>Click to edit Master title style</a:t>
            </a:r>
            <a:endParaRPr lang="en-US" dirty="0"/>
          </a:p>
        </p:txBody>
      </p:sp>
      <p:sp>
        <p:nvSpPr>
          <p:cNvPr id="6" name="Content Placeholder 5"/>
          <p:cNvSpPr>
            <a:spLocks noGrp="1"/>
          </p:cNvSpPr>
          <p:nvPr>
            <p:ph sz="quarter" idx="10"/>
          </p:nvPr>
        </p:nvSpPr>
        <p:spPr>
          <a:xfrm>
            <a:off x="381000" y="1676400"/>
            <a:ext cx="8382000" cy="4038600"/>
          </a:xfrm>
        </p:spPr>
        <p:txBody>
          <a:bodyPr>
            <a:normAutofit/>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descr="SorghumSmartChoice_SorghumCanRed_Registered-01.png"/>
          <p:cNvPicPr>
            <a:picLocks noChangeAspect="1"/>
          </p:cNvPicPr>
          <p:nvPr/>
        </p:nvPicPr>
        <p:blipFill>
          <a:blip r:embed="rId2" cstate="screen"/>
          <a:stretch>
            <a:fillRect/>
          </a:stretch>
        </p:blipFill>
        <p:spPr>
          <a:xfrm>
            <a:off x="7391391" y="6172200"/>
            <a:ext cx="1600209" cy="560073"/>
          </a:xfrm>
          <a:prstGeom prst="rect">
            <a:avLst/>
          </a:prstGeom>
        </p:spPr>
      </p:pic>
    </p:spTree>
  </p:cSld>
  <p:clrMapOvr>
    <a:overrideClrMapping bg1="lt1" tx1="dk1" bg2="lt2" tx2="dk2" accent1="accent1" accent2="accent2" accent3="accent3" accent4="accent4" accent5="accent5" accent6="accent6" hlink="hlink" folHlink="folHlink"/>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a:xfrm>
            <a:off x="822723" y="6459539"/>
            <a:ext cx="1854994" cy="365125"/>
          </a:xfrm>
          <a:prstGeom prst="rect">
            <a:avLst/>
          </a:prstGeom>
        </p:spPr>
        <p:txBody>
          <a:bodyPr/>
          <a:lstStyle>
            <a:lvl1pPr>
              <a:defRPr/>
            </a:lvl1pPr>
          </a:lstStyle>
          <a:p>
            <a:pPr>
              <a:defRPr/>
            </a:pPr>
            <a:fld id="{90F3E813-953C-41D4-AB4A-5CF3F40FC62F}" type="datetimeFigureOut">
              <a:rPr lang="en-US"/>
              <a:pPr>
                <a:defRPr/>
              </a:pPr>
              <a:t>1/27/2017</a:t>
            </a:fld>
            <a:endParaRPr lang="en-US"/>
          </a:p>
        </p:txBody>
      </p:sp>
      <p:sp>
        <p:nvSpPr>
          <p:cNvPr id="8" name="Footer Placeholder 4"/>
          <p:cNvSpPr>
            <a:spLocks noGrp="1"/>
          </p:cNvSpPr>
          <p:nvPr>
            <p:ph type="ftr" sz="quarter" idx="11"/>
          </p:nvPr>
        </p:nvSpPr>
        <p:spPr>
          <a:xfrm>
            <a:off x="2764631" y="6459539"/>
            <a:ext cx="3617119"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7425929" y="6459539"/>
            <a:ext cx="983456" cy="365125"/>
          </a:xfrm>
          <a:prstGeom prst="rect">
            <a:avLst/>
          </a:prstGeom>
        </p:spPr>
        <p:txBody>
          <a:bodyPr/>
          <a:lstStyle>
            <a:lvl1pPr>
              <a:defRPr/>
            </a:lvl1pPr>
          </a:lstStyle>
          <a:p>
            <a:pPr>
              <a:defRPr/>
            </a:pPr>
            <a:fld id="{F8A98FA6-F94A-4B4D-8CD9-131BED544FED}" type="slidenum">
              <a:rPr lang="en-US" altLang="en-US"/>
              <a:pPr>
                <a:defRPr/>
              </a:pPr>
              <a:t>‹#›</a:t>
            </a:fld>
            <a:endParaRPr lang="en-US"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Overview">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831849" y="-21167"/>
            <a:ext cx="5464175" cy="6885517"/>
          </a:xfrm>
          <a:custGeom>
            <a:avLst/>
            <a:gdLst>
              <a:gd name="connsiteX0" fmla="*/ 0 w 4826000"/>
              <a:gd name="connsiteY0" fmla="*/ 0 h 5221288"/>
              <a:gd name="connsiteX1" fmla="*/ 4826000 w 4826000"/>
              <a:gd name="connsiteY1" fmla="*/ 0 h 5221288"/>
              <a:gd name="connsiteX2" fmla="*/ 4826000 w 4826000"/>
              <a:gd name="connsiteY2" fmla="*/ 5221288 h 5221288"/>
              <a:gd name="connsiteX3" fmla="*/ 0 w 4826000"/>
              <a:gd name="connsiteY3" fmla="*/ 5221288 h 5221288"/>
              <a:gd name="connsiteX4" fmla="*/ 0 w 4826000"/>
              <a:gd name="connsiteY4" fmla="*/ 0 h 5221288"/>
              <a:gd name="connsiteX0" fmla="*/ 0 w 4826000"/>
              <a:gd name="connsiteY0" fmla="*/ 0 h 5221288"/>
              <a:gd name="connsiteX1" fmla="*/ 4797425 w 4826000"/>
              <a:gd name="connsiteY1" fmla="*/ 57150 h 5221288"/>
              <a:gd name="connsiteX2" fmla="*/ 4826000 w 4826000"/>
              <a:gd name="connsiteY2" fmla="*/ 5221288 h 5221288"/>
              <a:gd name="connsiteX3" fmla="*/ 0 w 4826000"/>
              <a:gd name="connsiteY3" fmla="*/ 5221288 h 5221288"/>
              <a:gd name="connsiteX4" fmla="*/ 0 w 4826000"/>
              <a:gd name="connsiteY4" fmla="*/ 0 h 5221288"/>
              <a:gd name="connsiteX0" fmla="*/ 19050 w 4826000"/>
              <a:gd name="connsiteY0" fmla="*/ 0 h 5173663"/>
              <a:gd name="connsiteX1" fmla="*/ 4797425 w 4826000"/>
              <a:gd name="connsiteY1" fmla="*/ 9525 h 5173663"/>
              <a:gd name="connsiteX2" fmla="*/ 4826000 w 4826000"/>
              <a:gd name="connsiteY2" fmla="*/ 5173663 h 5173663"/>
              <a:gd name="connsiteX3" fmla="*/ 0 w 4826000"/>
              <a:gd name="connsiteY3" fmla="*/ 5173663 h 5173663"/>
              <a:gd name="connsiteX4" fmla="*/ 19050 w 4826000"/>
              <a:gd name="connsiteY4" fmla="*/ 0 h 5173663"/>
              <a:gd name="connsiteX0" fmla="*/ 19050 w 4797425"/>
              <a:gd name="connsiteY0" fmla="*/ 0 h 5173663"/>
              <a:gd name="connsiteX1" fmla="*/ 4797425 w 4797425"/>
              <a:gd name="connsiteY1" fmla="*/ 9525 h 5173663"/>
              <a:gd name="connsiteX2" fmla="*/ 3101975 w 4797425"/>
              <a:gd name="connsiteY2" fmla="*/ 5164138 h 5173663"/>
              <a:gd name="connsiteX3" fmla="*/ 0 w 4797425"/>
              <a:gd name="connsiteY3" fmla="*/ 5173663 h 5173663"/>
              <a:gd name="connsiteX4" fmla="*/ 19050 w 4797425"/>
              <a:gd name="connsiteY4" fmla="*/ 0 h 5173663"/>
              <a:gd name="connsiteX0" fmla="*/ 657225 w 5435600"/>
              <a:gd name="connsiteY0" fmla="*/ 0 h 5164138"/>
              <a:gd name="connsiteX1" fmla="*/ 5435600 w 5435600"/>
              <a:gd name="connsiteY1" fmla="*/ 9525 h 5164138"/>
              <a:gd name="connsiteX2" fmla="*/ 3740150 w 5435600"/>
              <a:gd name="connsiteY2" fmla="*/ 5164138 h 5164138"/>
              <a:gd name="connsiteX3" fmla="*/ 0 w 5435600"/>
              <a:gd name="connsiteY3" fmla="*/ 5116513 h 5164138"/>
              <a:gd name="connsiteX4" fmla="*/ 657225 w 5435600"/>
              <a:gd name="connsiteY4" fmla="*/ 0 h 5164138"/>
              <a:gd name="connsiteX0" fmla="*/ 685800 w 5464175"/>
              <a:gd name="connsiteY0" fmla="*/ 0 h 5164138"/>
              <a:gd name="connsiteX1" fmla="*/ 5464175 w 5464175"/>
              <a:gd name="connsiteY1" fmla="*/ 9525 h 5164138"/>
              <a:gd name="connsiteX2" fmla="*/ 3768725 w 5464175"/>
              <a:gd name="connsiteY2" fmla="*/ 5164138 h 5164138"/>
              <a:gd name="connsiteX3" fmla="*/ 0 w 5464175"/>
              <a:gd name="connsiteY3" fmla="*/ 5164138 h 5164138"/>
              <a:gd name="connsiteX4" fmla="*/ 685800 w 5464175"/>
              <a:gd name="connsiteY4" fmla="*/ 0 h 516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4175" h="5164138">
                <a:moveTo>
                  <a:pt x="685800" y="0"/>
                </a:moveTo>
                <a:lnTo>
                  <a:pt x="5464175" y="9525"/>
                </a:lnTo>
                <a:lnTo>
                  <a:pt x="3768725" y="5164138"/>
                </a:lnTo>
                <a:lnTo>
                  <a:pt x="0" y="5164138"/>
                </a:lnTo>
                <a:lnTo>
                  <a:pt x="685800" y="0"/>
                </a:lnTo>
                <a:close/>
              </a:path>
            </a:pathLst>
          </a:custGeom>
          <a:solidFill>
            <a:srgbClr val="FFD1D1"/>
          </a:solidFill>
        </p:spPr>
        <p:txBody>
          <a:bodyPr/>
          <a:lstStyle>
            <a:lvl1pPr marL="2286000" indent="-171450" algn="l">
              <a:tabLst>
                <a:tab pos="2171700" algn="l"/>
              </a:tabLst>
              <a:defRPr sz="1200"/>
            </a:lvl1pPr>
          </a:lstStyle>
          <a:p>
            <a:r>
              <a:rPr lang="en-US" smtClean="0"/>
              <a:t>Click icon to add picture</a:t>
            </a:r>
            <a:endParaRPr lang="en-US" dirty="0"/>
          </a:p>
        </p:txBody>
      </p:sp>
      <p:sp>
        <p:nvSpPr>
          <p:cNvPr id="28" name="Text Placeholder 27"/>
          <p:cNvSpPr>
            <a:spLocks noGrp="1"/>
          </p:cNvSpPr>
          <p:nvPr>
            <p:ph type="body" sz="quarter" idx="11" hasCustomPrompt="1"/>
          </p:nvPr>
        </p:nvSpPr>
        <p:spPr>
          <a:xfrm>
            <a:off x="6446520" y="2921000"/>
            <a:ext cx="2468880" cy="609600"/>
          </a:xfrm>
          <a:prstGeom prst="rect">
            <a:avLst/>
          </a:prstGeom>
        </p:spPr>
        <p:txBody>
          <a:bodyPr/>
          <a:lstStyle>
            <a:lvl1pPr marL="0" indent="0" algn="r">
              <a:buNone/>
              <a:defRPr sz="2800" b="0" spc="-100" baseline="0">
                <a:solidFill>
                  <a:srgbClr val="EB2429"/>
                </a:solidFill>
                <a:latin typeface="Adobe Fan Heiti Std B" pitchFamily="34" charset="-128"/>
                <a:ea typeface="Adobe Fan Heiti Std B" pitchFamily="34" charset="-128"/>
              </a:defRPr>
            </a:lvl1pPr>
          </a:lstStyle>
          <a:p>
            <a:pPr lvl="0"/>
            <a:r>
              <a:rPr lang="en-US" dirty="0" smtClean="0"/>
              <a:t>Heading </a:t>
            </a:r>
            <a:endParaRPr lang="en-US" dirty="0"/>
          </a:p>
        </p:txBody>
      </p:sp>
      <p:sp>
        <p:nvSpPr>
          <p:cNvPr id="31" name="Text Placeholder 30"/>
          <p:cNvSpPr>
            <a:spLocks noGrp="1"/>
          </p:cNvSpPr>
          <p:nvPr>
            <p:ph type="body" sz="quarter" idx="12" hasCustomPrompt="1"/>
          </p:nvPr>
        </p:nvSpPr>
        <p:spPr>
          <a:xfrm>
            <a:off x="5943600" y="3733800"/>
            <a:ext cx="2971800" cy="2235200"/>
          </a:xfrm>
          <a:prstGeom prst="rect">
            <a:avLst/>
          </a:prstGeom>
        </p:spPr>
        <p:txBody>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a:solidFill>
                  <a:schemeClr val="tx1"/>
                </a:solidFill>
                <a:latin typeface="Adobe Fan Heiti Std B" pitchFamily="34" charset="-128"/>
                <a:ea typeface="Adobe Fan Heiti Std B" pitchFamily="34" charset="-128"/>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Enter Text </a:t>
            </a:r>
          </a:p>
          <a:p>
            <a:pPr lvl="0"/>
            <a:endParaRPr lang="en-US" dirty="0" smtClean="0"/>
          </a:p>
        </p:txBody>
      </p:sp>
    </p:spTree>
    <p:extLst>
      <p:ext uri="{BB962C8B-B14F-4D97-AF65-F5344CB8AC3E}">
        <p14:creationId xmlns:p14="http://schemas.microsoft.com/office/powerpoint/2010/main" xmlns="" val="1230385345"/>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cstate="screen">
            <a:lum/>
            <a:extLst>
              <a:ext uri="{28A0092B-C50C-407E-A947-70E740481C1C}">
                <a14:useLocalDpi xmlns:a14="http://schemas.microsoft.com/office/drawing/2010/main" xmlns=""/>
              </a:ext>
            </a:extLst>
          </a:blip>
          <a:srcRect/>
          <a:stretch>
            <a:fillRect l="-1000" t="-1000" b="-1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124200" y="228600"/>
            <a:ext cx="5638800" cy="990600"/>
          </a:xfrm>
        </p:spPr>
        <p:txBody>
          <a:bodyPr/>
          <a:lstStyle>
            <a:lvl1pPr>
              <a:defRPr>
                <a:solidFill>
                  <a:schemeClr val="bg1"/>
                </a:solidFill>
                <a:latin typeface="Arial" pitchFamily="34" charset="0"/>
                <a:cs typeface="Arial" pitchFamily="34" charset="0"/>
              </a:defRPr>
            </a:lvl1pPr>
          </a:lstStyle>
          <a:p>
            <a:endParaRPr lang="en-US" dirty="0"/>
          </a:p>
        </p:txBody>
      </p:sp>
      <p:pic>
        <p:nvPicPr>
          <p:cNvPr id="4" name="Picture 3" descr="SorghumSmartChoice_SorghumCanRed_Registered-01.pn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7391391" y="6172200"/>
            <a:ext cx="1600209" cy="560073"/>
          </a:xfrm>
          <a:prstGeom prst="rect">
            <a:avLst/>
          </a:prstGeom>
        </p:spPr>
      </p:pic>
      <p:sp>
        <p:nvSpPr>
          <p:cNvPr id="6" name="Content Placeholder 5"/>
          <p:cNvSpPr>
            <a:spLocks noGrp="1"/>
          </p:cNvSpPr>
          <p:nvPr>
            <p:ph sz="quarter" idx="10"/>
          </p:nvPr>
        </p:nvSpPr>
        <p:spPr>
          <a:xfrm>
            <a:off x="304800" y="1676400"/>
            <a:ext cx="85344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b 1">
    <p:bg>
      <p:bgPr>
        <a:blipFill dpi="0" rotWithShape="1">
          <a:blip r:embed="rId2" cstate="screen">
            <a:lum/>
            <a:extLst>
              <a:ext uri="{28A0092B-C50C-407E-A947-70E740481C1C}">
                <a14:useLocalDpi xmlns:a14="http://schemas.microsoft.com/office/drawing/2010/main" xmlns=""/>
              </a:ext>
            </a:extLst>
          </a:blip>
          <a:srcRect/>
          <a:stretch>
            <a:fillRect l="-1000"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715000" cy="990600"/>
          </a:xfrm>
        </p:spPr>
        <p:txBody>
          <a:bodyPr/>
          <a:lstStyle/>
          <a:p>
            <a:endParaRPr lang="en-US" dirty="0"/>
          </a:p>
        </p:txBody>
      </p:sp>
      <p:sp>
        <p:nvSpPr>
          <p:cNvPr id="3" name="Content Placeholder 2"/>
          <p:cNvSpPr>
            <a:spLocks noGrp="1"/>
          </p:cNvSpPr>
          <p:nvPr>
            <p:ph sz="half" idx="1"/>
          </p:nvPr>
        </p:nvSpPr>
        <p:spPr>
          <a:xfrm>
            <a:off x="457200" y="1676400"/>
            <a:ext cx="3886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800600" y="1676400"/>
            <a:ext cx="39624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SorghumSmartChoice_SorghumCanRed_Registered-01.pn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7391391" y="6172200"/>
            <a:ext cx="1600209" cy="56007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cstate="screen">
            <a:lum/>
            <a:extLst>
              <a:ext uri="{28A0092B-C50C-407E-A947-70E740481C1C}">
                <a14:useLocalDpi xmlns:a14="http://schemas.microsoft.com/office/drawing/2010/main" xmlns=""/>
              </a:ext>
            </a:extLst>
          </a:blip>
          <a:srcRect/>
          <a:stretch>
            <a:fillRect l="-1000" t="-1000" b="-1000"/>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3124200" y="228600"/>
            <a:ext cx="5715000" cy="990600"/>
          </a:xfrm>
        </p:spPr>
        <p:txBody>
          <a:bodyPr/>
          <a:lstStyle/>
          <a:p>
            <a:endParaRPr lang="en-US" dirty="0"/>
          </a:p>
        </p:txBody>
      </p:sp>
      <p:sp>
        <p:nvSpPr>
          <p:cNvPr id="7" name="Content Placeholder 5"/>
          <p:cNvSpPr>
            <a:spLocks noGrp="1"/>
          </p:cNvSpPr>
          <p:nvPr>
            <p:ph sz="quarter" idx="10"/>
          </p:nvPr>
        </p:nvSpPr>
        <p:spPr>
          <a:xfrm>
            <a:off x="457200" y="1676400"/>
            <a:ext cx="3886200" cy="44958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5"/>
          <p:cNvSpPr>
            <a:spLocks noGrp="1"/>
          </p:cNvSpPr>
          <p:nvPr>
            <p:ph sz="quarter" idx="11"/>
          </p:nvPr>
        </p:nvSpPr>
        <p:spPr>
          <a:xfrm>
            <a:off x="4800600" y="1676400"/>
            <a:ext cx="3962400" cy="44958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SorghumSmartChoice_SorghumCanRed_Registered-01.pn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7391391" y="6172200"/>
            <a:ext cx="1600209" cy="56007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cstate="screen">
            <a:lum/>
            <a:extLst>
              <a:ext uri="{28A0092B-C50C-407E-A947-70E740481C1C}">
                <a14:useLocalDpi xmlns:a14="http://schemas.microsoft.com/office/drawing/2010/main" xmlns=""/>
              </a:ext>
            </a:extLst>
          </a:blip>
          <a:srcRect/>
          <a:stretch>
            <a:fillRect l="-1000" t="-1000" b="-1000"/>
          </a:stretch>
        </a:blipFill>
        <a:effectLst/>
      </p:bgPr>
    </p:bg>
    <p:spTree>
      <p:nvGrpSpPr>
        <p:cNvPr id="1" name=""/>
        <p:cNvGrpSpPr/>
        <p:nvPr/>
      </p:nvGrpSpPr>
      <p:grpSpPr>
        <a:xfrm>
          <a:off x="0" y="0"/>
          <a:ext cx="0" cy="0"/>
          <a:chOff x="0" y="0"/>
          <a:chExt cx="0" cy="0"/>
        </a:xfrm>
      </p:grpSpPr>
      <p:sp>
        <p:nvSpPr>
          <p:cNvPr id="3" name="Content Placeholder 7"/>
          <p:cNvSpPr>
            <a:spLocks noGrp="1"/>
          </p:cNvSpPr>
          <p:nvPr>
            <p:ph sz="quarter" idx="10"/>
          </p:nvPr>
        </p:nvSpPr>
        <p:spPr>
          <a:xfrm>
            <a:off x="304800" y="1752600"/>
            <a:ext cx="8534400" cy="4419600"/>
          </a:xfrm>
        </p:spPr>
        <p:txBody>
          <a:bodyPr>
            <a:normAutofit/>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8"/>
          <p:cNvSpPr>
            <a:spLocks noGrp="1"/>
          </p:cNvSpPr>
          <p:nvPr>
            <p:ph type="title"/>
          </p:nvPr>
        </p:nvSpPr>
        <p:spPr>
          <a:xfrm>
            <a:off x="3048000" y="152400"/>
            <a:ext cx="5791200" cy="1143000"/>
          </a:xfrm>
        </p:spPr>
        <p:txBody>
          <a:bodyPr/>
          <a:lstStyle/>
          <a:p>
            <a:endParaRPr lang="en-US" dirty="0"/>
          </a:p>
        </p:txBody>
      </p:sp>
      <p:pic>
        <p:nvPicPr>
          <p:cNvPr id="5" name="Picture 4" descr="SorghumSmartChoice_SorghumCanRed_Registered-01.pn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7391391" y="6172200"/>
            <a:ext cx="1600209" cy="56007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cstate="screen">
            <a:lum/>
            <a:extLst>
              <a:ext uri="{28A0092B-C50C-407E-A947-70E740481C1C}">
                <a14:useLocalDpi xmlns:a14="http://schemas.microsoft.com/office/drawing/2010/main" xmlns=""/>
              </a:ext>
            </a:extLst>
          </a:blip>
          <a:srcRect/>
          <a:stretch>
            <a:fillRect l="-1000" t="-1000" b="-1000"/>
          </a:stretch>
        </a:blipFill>
        <a:effectLst/>
      </p:bgPr>
    </p:bg>
    <p:spTree>
      <p:nvGrpSpPr>
        <p:cNvPr id="1" name=""/>
        <p:cNvGrpSpPr/>
        <p:nvPr/>
      </p:nvGrpSpPr>
      <p:grpSpPr>
        <a:xfrm>
          <a:off x="0" y="0"/>
          <a:ext cx="0" cy="0"/>
          <a:chOff x="0" y="0"/>
          <a:chExt cx="0" cy="0"/>
        </a:xfrm>
      </p:grpSpPr>
      <p:sp>
        <p:nvSpPr>
          <p:cNvPr id="3" name="Content Placeholder 7"/>
          <p:cNvSpPr>
            <a:spLocks noGrp="1"/>
          </p:cNvSpPr>
          <p:nvPr>
            <p:ph sz="quarter" idx="10"/>
          </p:nvPr>
        </p:nvSpPr>
        <p:spPr>
          <a:xfrm>
            <a:off x="304800" y="1752600"/>
            <a:ext cx="8534400" cy="4419600"/>
          </a:xfrm>
        </p:spPr>
        <p:txBody>
          <a:bodyPr>
            <a:normAutofit/>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8"/>
          <p:cNvSpPr>
            <a:spLocks noGrp="1"/>
          </p:cNvSpPr>
          <p:nvPr>
            <p:ph type="title"/>
          </p:nvPr>
        </p:nvSpPr>
        <p:spPr>
          <a:xfrm>
            <a:off x="3048000" y="152400"/>
            <a:ext cx="5791200" cy="1143000"/>
          </a:xfrm>
        </p:spPr>
        <p:txBody>
          <a:bodyPr/>
          <a:lstStyle/>
          <a:p>
            <a:endParaRPr lang="en-US" dirty="0"/>
          </a:p>
        </p:txBody>
      </p:sp>
      <p:pic>
        <p:nvPicPr>
          <p:cNvPr id="5" name="Picture 4" descr="SorghumSmartChoice_SorghumCanRed_Registered-01.pn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7391391" y="6172200"/>
            <a:ext cx="1600209" cy="56007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8">
    <p:bg>
      <p:bgPr>
        <a:blipFill dpi="0" rotWithShape="1">
          <a:blip r:embed="rId2" cstate="screen">
            <a:lum/>
            <a:extLst>
              <a:ext uri="{28A0092B-C50C-407E-A947-70E740481C1C}">
                <a14:useLocalDpi xmlns:a14="http://schemas.microsoft.com/office/drawing/2010/main" xmlns=""/>
              </a:ext>
            </a:extLst>
          </a:blip>
          <a:srcRect/>
          <a:stretch>
            <a:fillRect l="-1000"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638800" cy="990600"/>
          </a:xfrm>
        </p:spPr>
        <p:txBody>
          <a:bodyPr/>
          <a:lstStyle/>
          <a:p>
            <a:endParaRPr lang="en-US" dirty="0"/>
          </a:p>
        </p:txBody>
      </p:sp>
      <p:sp>
        <p:nvSpPr>
          <p:cNvPr id="4" name="Content Placeholder 3"/>
          <p:cNvSpPr>
            <a:spLocks noGrp="1"/>
          </p:cNvSpPr>
          <p:nvPr>
            <p:ph sz="quarter" idx="10"/>
          </p:nvPr>
        </p:nvSpPr>
        <p:spPr>
          <a:xfrm>
            <a:off x="457200" y="1752600"/>
            <a:ext cx="8229600" cy="4419600"/>
          </a:xfrm>
        </p:spPr>
        <p:txBody>
          <a:bodyPr>
            <a:normAutofit/>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4" descr="SorghumSmartChoice_SorghumCanRed_Registered-01.pn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7391391" y="6172200"/>
            <a:ext cx="1600209" cy="56007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cstate="screen">
            <a:lum/>
            <a:extLst>
              <a:ext uri="{28A0092B-C50C-407E-A947-70E740481C1C}">
                <a14:useLocalDpi xmlns:a14="http://schemas.microsoft.com/office/drawing/2010/main" xmlns=""/>
              </a:ext>
            </a:extLst>
          </a:blip>
          <a:srcRect/>
          <a:tile tx="-120650" ty="-12065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24200" y="228600"/>
            <a:ext cx="5638800" cy="9906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752600"/>
            <a:ext cx="8305800"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0" r:id="rId1"/>
    <p:sldLayoutId id="2147483673" r:id="rId2"/>
    <p:sldLayoutId id="2147483671" r:id="rId3"/>
    <p:sldLayoutId id="2147483649" r:id="rId4"/>
    <p:sldLayoutId id="2147483652" r:id="rId5"/>
    <p:sldLayoutId id="2147483684" r:id="rId6"/>
    <p:sldLayoutId id="2147483675" r:id="rId7"/>
    <p:sldLayoutId id="2147483676" r:id="rId8"/>
    <p:sldLayoutId id="2147483663" r:id="rId9"/>
    <p:sldLayoutId id="2147483685" r:id="rId10"/>
    <p:sldLayoutId id="2147483653" r:id="rId11"/>
    <p:sldLayoutId id="2147483650" r:id="rId12"/>
    <p:sldLayoutId id="2147483682" r:id="rId13"/>
    <p:sldLayoutId id="2147483662" r:id="rId14"/>
    <p:sldLayoutId id="2147483680" r:id="rId15"/>
    <p:sldLayoutId id="2147483666" r:id="rId16"/>
    <p:sldLayoutId id="2147483687" r:id="rId17"/>
    <p:sldLayoutId id="2147483668" r:id="rId18"/>
    <p:sldLayoutId id="2147483674" r:id="rId19"/>
    <p:sldLayoutId id="2147483661" r:id="rId20"/>
    <p:sldLayoutId id="2147483664" r:id="rId21"/>
    <p:sldLayoutId id="2147483665" r:id="rId22"/>
    <p:sldLayoutId id="2147483672" r:id="rId23"/>
    <p:sldLayoutId id="2147483688" r:id="rId24"/>
    <p:sldLayoutId id="2147483689" r:id="rId25"/>
    <p:sldLayoutId id="2147483696" r:id="rId26"/>
    <p:sldLayoutId id="2147483697" r:id="rId27"/>
    <p:sldLayoutId id="2147483710" r:id="rId28"/>
    <p:sldLayoutId id="2147483711" r:id="rId29"/>
    <p:sldLayoutId id="2147483712" r:id="rId30"/>
    <p:sldLayoutId id="2147483713" r:id="rId31"/>
    <p:sldLayoutId id="2147483714" r:id="rId32"/>
  </p:sldLayoutIdLst>
  <p:txStyles>
    <p:titleStyle>
      <a:lvl1pPr algn="r" defTabSz="914400" rtl="0" eaLnBrk="1" latinLnBrk="0" hangingPunct="1">
        <a:spcBef>
          <a:spcPct val="0"/>
        </a:spcBef>
        <a:buNone/>
        <a:defRPr sz="4400" kern="1200" baseline="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Wingdings" pitchFamily="2" charset="2"/>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jpe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5.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20.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jpe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jpeg"/><Relationship Id="rId9" Type="http://schemas.openxmlformats.org/officeDocument/2006/relationships/image" Target="../media/image40.png"/><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30.xml"/><Relationship Id="rId5" Type="http://schemas.openxmlformats.org/officeDocument/2006/relationships/image" Target="../media/image67.pn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5.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5.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5.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5.xml"/><Relationship Id="rId1" Type="http://schemas.openxmlformats.org/officeDocument/2006/relationships/vmlDrawing" Target="../drawings/vmlDrawing4.vml"/><Relationship Id="rId4" Type="http://schemas.openxmlformats.org/officeDocument/2006/relationships/oleObject" Target="../embeddings/Microsoft_Office_Excel_97-2003_Worksheet4.xls"/></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5.xml"/><Relationship Id="rId1" Type="http://schemas.openxmlformats.org/officeDocument/2006/relationships/vmlDrawing" Target="../drawings/vmlDrawing5.vml"/><Relationship Id="rId4" Type="http://schemas.openxmlformats.org/officeDocument/2006/relationships/oleObject" Target="../embeddings/Microsoft_Office_Excel_97-2003_Worksheet5.xls"/></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5.xml"/><Relationship Id="rId1" Type="http://schemas.openxmlformats.org/officeDocument/2006/relationships/vmlDrawing" Target="../drawings/vmlDrawing6.vml"/><Relationship Id="rId4" Type="http://schemas.openxmlformats.org/officeDocument/2006/relationships/oleObject" Target="../embeddings/Microsoft_Office_Excel_97-2003_Worksheet6.xls"/></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5.xml"/><Relationship Id="rId1" Type="http://schemas.openxmlformats.org/officeDocument/2006/relationships/vmlDrawing" Target="../drawings/vmlDrawing7.vml"/><Relationship Id="rId4" Type="http://schemas.openxmlformats.org/officeDocument/2006/relationships/oleObject" Target="../embeddings/Microsoft_Office_Excel_97-2003_Worksheet7.xls"/></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5.xml"/><Relationship Id="rId1" Type="http://schemas.openxmlformats.org/officeDocument/2006/relationships/vmlDrawing" Target="../drawings/vmlDrawing8.vml"/><Relationship Id="rId4" Type="http://schemas.openxmlformats.org/officeDocument/2006/relationships/oleObject" Target="../embeddings/Microsoft_Office_Excel_97-2003_Worksheet8.xls"/></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31.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vmlDrawing" Target="../drawings/vmlDrawing9.vml"/><Relationship Id="rId4" Type="http://schemas.openxmlformats.org/officeDocument/2006/relationships/oleObject" Target="../embeddings/Microsoft_Office_Excel_97-2003_Worksheet9.xls"/></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vmlDrawing" Target="../drawings/vmlDrawing10.vml"/><Relationship Id="rId4" Type="http://schemas.openxmlformats.org/officeDocument/2006/relationships/oleObject" Target="../embeddings/Microsoft_Office_Excel_97-2003_Worksheet10.xls"/></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vmlDrawing" Target="../drawings/vmlDrawing11.vml"/><Relationship Id="rId4" Type="http://schemas.openxmlformats.org/officeDocument/2006/relationships/oleObject" Target="../embeddings/Microsoft_Office_Excel_97-2003_Worksheet11.xls"/></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vmlDrawing" Target="../drawings/vmlDrawing12.vml"/><Relationship Id="rId4" Type="http://schemas.openxmlformats.org/officeDocument/2006/relationships/oleObject" Target="../embeddings/Microsoft_Office_Excel_97-2003_Worksheet12.xls"/></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vmlDrawing" Target="../drawings/vmlDrawing13.vml"/><Relationship Id="rId4" Type="http://schemas.openxmlformats.org/officeDocument/2006/relationships/oleObject" Target="../embeddings/Microsoft_Office_Excel_97-2003_Worksheet13.xls"/></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6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6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vmlDrawing" Target="../drawings/vmlDrawing14.vml"/><Relationship Id="rId5" Type="http://schemas.openxmlformats.org/officeDocument/2006/relationships/image" Target="../media/image97.jpeg"/><Relationship Id="rId4" Type="http://schemas.openxmlformats.org/officeDocument/2006/relationships/image" Target="../media/image96.emf"/></Relationships>
</file>

<file path=ppt/slides/_rels/slide6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97.jpeg"/></Relationships>
</file>

<file path=ppt/slides/_rels/slide69.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97.jpeg"/></Relationships>
</file>

<file path=ppt/slides/_rels/slide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97.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xml"/><Relationship Id="rId1" Type="http://schemas.openxmlformats.org/officeDocument/2006/relationships/vmlDrawing" Target="../drawings/vmlDrawing15.vml"/><Relationship Id="rId6" Type="http://schemas.openxmlformats.org/officeDocument/2006/relationships/image" Target="../media/image102.jpeg"/><Relationship Id="rId5" Type="http://schemas.openxmlformats.org/officeDocument/2006/relationships/oleObject" Target="../embeddings/oleObject1.bin"/><Relationship Id="rId4" Type="http://schemas.openxmlformats.org/officeDocument/2006/relationships/notesSlide" Target="../notesSlides/notesSlide56.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xml"/><Relationship Id="rId1" Type="http://schemas.openxmlformats.org/officeDocument/2006/relationships/vmlDrawing" Target="../drawings/vmlDrawing16.vml"/><Relationship Id="rId5" Type="http://schemas.openxmlformats.org/officeDocument/2006/relationships/image" Target="../media/image103.jpeg"/><Relationship Id="rId4" Type="http://schemas.openxmlformats.org/officeDocument/2006/relationships/oleObject" Target="../embeddings/oleObject2.bin"/></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chart" Target="../charts/chart12.xml"/></Relationships>
</file>

<file path=ppt/slides/_rels/slide8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chart" Target="../charts/chart14.xml"/></Relationships>
</file>

<file path=ppt/slides/_rels/slide8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352800" y="2590800"/>
            <a:ext cx="5638800" cy="990600"/>
          </a:xfrm>
        </p:spPr>
        <p:txBody>
          <a:bodyPr>
            <a:normAutofit fontScale="90000"/>
          </a:bodyPr>
          <a:lstStyle/>
          <a:p>
            <a:r>
              <a:rPr lang="en-US" dirty="0" smtClean="0"/>
              <a:t>Sugarcane Aphid Management – 2017</a:t>
            </a:r>
            <a:br>
              <a:rPr lang="en-US" dirty="0" smtClean="0"/>
            </a:br>
            <a:r>
              <a:rPr lang="en-US" sz="3600" dirty="0" smtClean="0"/>
              <a:t>Brent Bean</a:t>
            </a:r>
            <a:endParaRPr lang="en-US" sz="3600" dirty="0"/>
          </a:p>
        </p:txBody>
      </p:sp>
      <p:pic>
        <p:nvPicPr>
          <p:cNvPr id="10" name="Picture Placeholder 9" descr="IMG_4226 compressed.jpg"/>
          <p:cNvPicPr>
            <a:picLocks noGrp="1" noChangeAspect="1"/>
          </p:cNvPicPr>
          <p:nvPr>
            <p:ph type="pic" sz="quarter" idx="10"/>
          </p:nvPr>
        </p:nvPicPr>
        <p:blipFill>
          <a:blip r:embed="rId3"/>
          <a:srcRect/>
          <a:stretch>
            <a:fillRect/>
          </a:stretch>
        </p:blipFill>
        <p:spPr/>
      </p:pic>
      <p:pic>
        <p:nvPicPr>
          <p:cNvPr id="28675" name="Picture 3" descr="C:\Users\brentb\Pictures\Insects\SCA\Texas SCA\Travis Aherns, A&amp;M Res.jpg"/>
          <p:cNvPicPr>
            <a:picLocks noChangeAspect="1" noChangeArrowheads="1"/>
          </p:cNvPicPr>
          <p:nvPr/>
        </p:nvPicPr>
        <p:blipFill>
          <a:blip r:embed="rId4"/>
          <a:srcRect/>
          <a:stretch>
            <a:fillRect/>
          </a:stretch>
        </p:blipFill>
        <p:spPr bwMode="auto">
          <a:xfrm>
            <a:off x="6096000" y="4800600"/>
            <a:ext cx="2498725" cy="1874837"/>
          </a:xfrm>
          <a:prstGeom prst="rect">
            <a:avLst/>
          </a:prstGeom>
          <a:noFill/>
        </p:spPr>
      </p:pic>
      <p:pic>
        <p:nvPicPr>
          <p:cNvPr id="28676" name="Picture 4" descr="C:\Users\brentb\Pictures\Insects\SCA\Texas SCA\IMG_2698.JPG"/>
          <p:cNvPicPr>
            <a:picLocks noChangeAspect="1" noChangeArrowheads="1"/>
          </p:cNvPicPr>
          <p:nvPr/>
        </p:nvPicPr>
        <p:blipFill>
          <a:blip r:embed="rId5" cstate="screen"/>
          <a:srcRect/>
          <a:stretch>
            <a:fillRect/>
          </a:stretch>
        </p:blipFill>
        <p:spPr bwMode="auto">
          <a:xfrm>
            <a:off x="2667000" y="4876800"/>
            <a:ext cx="3078480" cy="1799553"/>
          </a:xfrm>
          <a:prstGeom prst="rect">
            <a:avLst/>
          </a:prstGeom>
          <a:noFill/>
        </p:spPr>
      </p:pic>
      <p:pic>
        <p:nvPicPr>
          <p:cNvPr id="28677" name="Picture 5" descr="C:\Users\brentb\Pictures\Insects\SCA\Clayton Short Farm\IMG_4198 compressed.jpg"/>
          <p:cNvPicPr>
            <a:picLocks noChangeAspect="1" noChangeArrowheads="1"/>
          </p:cNvPicPr>
          <p:nvPr/>
        </p:nvPicPr>
        <p:blipFill>
          <a:blip r:embed="rId6" cstate="screen"/>
          <a:srcRect/>
          <a:stretch>
            <a:fillRect/>
          </a:stretch>
        </p:blipFill>
        <p:spPr bwMode="auto">
          <a:xfrm>
            <a:off x="457200" y="4800600"/>
            <a:ext cx="1905000" cy="1905000"/>
          </a:xfrm>
          <a:prstGeom prst="rect">
            <a:avLst/>
          </a:prstGeom>
          <a:noFill/>
        </p:spPr>
      </p:pic>
      <p:sp>
        <p:nvSpPr>
          <p:cNvPr id="8" name="TextBox 7"/>
          <p:cNvSpPr txBox="1"/>
          <p:nvPr/>
        </p:nvSpPr>
        <p:spPr>
          <a:xfrm>
            <a:off x="7467600" y="6477000"/>
            <a:ext cx="1204176" cy="230832"/>
          </a:xfrm>
          <a:prstGeom prst="rect">
            <a:avLst/>
          </a:prstGeom>
          <a:noFill/>
        </p:spPr>
        <p:txBody>
          <a:bodyPr wrap="none" rtlCol="0">
            <a:spAutoFit/>
          </a:bodyPr>
          <a:lstStyle/>
          <a:p>
            <a:r>
              <a:rPr lang="en-US" sz="900" dirty="0" smtClean="0"/>
              <a:t>Photo: TAMU, </a:t>
            </a:r>
            <a:r>
              <a:rPr lang="en-US" sz="900" dirty="0" err="1" smtClean="0"/>
              <a:t>Aherns</a:t>
            </a:r>
            <a:endParaRPr lang="en-US" sz="9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4419600" cy="685800"/>
          </a:xfrm>
        </p:spPr>
        <p:txBody>
          <a:bodyPr>
            <a:normAutofit/>
          </a:bodyPr>
          <a:lstStyle/>
          <a:p>
            <a:pPr algn="l"/>
            <a:r>
              <a:rPr lang="en-US" sz="3200" dirty="0" smtClean="0"/>
              <a:t>SCA Naturel Enemies</a:t>
            </a:r>
            <a:endParaRPr lang="en-US" sz="3200" dirty="0"/>
          </a:p>
        </p:txBody>
      </p:sp>
      <p:pic>
        <p:nvPicPr>
          <p:cNvPr id="4" name="Content Placeholder 3"/>
          <p:cNvPicPr>
            <a:picLocks noGrp="1" noChangeAspect="1"/>
          </p:cNvPicPr>
          <p:nvPr>
            <p:ph sz="quarter" idx="10"/>
          </p:nvPr>
        </p:nvPicPr>
        <p:blipFill>
          <a:blip r:embed="rId3" cstate="screen">
            <a:extLst>
              <a:ext uri="{28A0092B-C50C-407E-A947-70E740481C1C}">
                <a14:useLocalDpi xmlns:a14="http://schemas.microsoft.com/office/drawing/2010/main" xmlns=""/>
              </a:ext>
            </a:extLst>
          </a:blip>
          <a:stretch>
            <a:fillRect/>
          </a:stretch>
        </p:blipFill>
        <p:spPr>
          <a:xfrm>
            <a:off x="6400800" y="228600"/>
            <a:ext cx="2362200" cy="1769471"/>
          </a:xfrm>
        </p:spPr>
      </p:pic>
      <p:pic>
        <p:nvPicPr>
          <p:cNvPr id="6" name="Picture 5"/>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6400800" y="5125016"/>
            <a:ext cx="2598208" cy="1732984"/>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65380" y="1557894"/>
            <a:ext cx="2933700" cy="3224831"/>
          </a:xfrm>
          <a:prstGeom prst="rect">
            <a:avLst/>
          </a:prstGeom>
        </p:spPr>
      </p:pic>
      <p:pic>
        <p:nvPicPr>
          <p:cNvPr id="18434" name="Picture 2"/>
          <p:cNvPicPr>
            <a:picLocks noChangeAspect="1" noChangeArrowheads="1"/>
          </p:cNvPicPr>
          <p:nvPr/>
        </p:nvPicPr>
        <p:blipFill rotWithShape="1">
          <a:blip r:embed="rId6" cstate="screen">
            <a:extLst>
              <a:ext uri="{28A0092B-C50C-407E-A947-70E740481C1C}">
                <a14:useLocalDpi xmlns:a14="http://schemas.microsoft.com/office/drawing/2010/main" xmlns=""/>
              </a:ext>
            </a:extLst>
          </a:blip>
          <a:srcRect/>
          <a:stretch/>
        </p:blipFill>
        <p:spPr bwMode="auto">
          <a:xfrm>
            <a:off x="4724400" y="0"/>
            <a:ext cx="1695450" cy="14841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0"/>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3738802" y="1425770"/>
            <a:ext cx="1344245" cy="1039837"/>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rot="16200000">
            <a:off x="3898331" y="2464016"/>
            <a:ext cx="1082341" cy="1163686"/>
          </a:xfrm>
          <a:prstGeom prst="rect">
            <a:avLst/>
          </a:prstGeom>
        </p:spPr>
      </p:pic>
      <p:pic>
        <p:nvPicPr>
          <p:cNvPr id="13" name="Picture 12"/>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2287175" y="1425770"/>
            <a:ext cx="1572632" cy="1078918"/>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xmlns=""/>
              </a:ext>
            </a:extLst>
          </a:blip>
          <a:stretch>
            <a:fillRect/>
          </a:stretch>
        </p:blipFill>
        <p:spPr>
          <a:xfrm rot="5400000">
            <a:off x="2499056" y="2344574"/>
            <a:ext cx="1257479" cy="1402573"/>
          </a:xfrm>
          <a:prstGeom prst="rect">
            <a:avLst/>
          </a:prstGeom>
        </p:spPr>
      </p:pic>
      <p:pic>
        <p:nvPicPr>
          <p:cNvPr id="15" name="Picture 14"/>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152400" y="4436903"/>
            <a:ext cx="1458084" cy="1076133"/>
          </a:xfrm>
          <a:prstGeom prst="rect">
            <a:avLst/>
          </a:prstGeom>
        </p:spPr>
      </p:pic>
      <p:pic>
        <p:nvPicPr>
          <p:cNvPr id="16" name="Picture 15"/>
          <p:cNvPicPr>
            <a:picLocks noChangeAspect="1"/>
          </p:cNvPicPr>
          <p:nvPr/>
        </p:nvPicPr>
        <p:blipFill rotWithShape="1">
          <a:blip r:embed="rId12" cstate="screen">
            <a:extLst>
              <a:ext uri="{28A0092B-C50C-407E-A947-70E740481C1C}">
                <a14:useLocalDpi xmlns:a14="http://schemas.microsoft.com/office/drawing/2010/main" xmlns=""/>
              </a:ext>
            </a:extLst>
          </a:blip>
          <a:srcRect/>
          <a:stretch/>
        </p:blipFill>
        <p:spPr>
          <a:xfrm>
            <a:off x="107382" y="5460588"/>
            <a:ext cx="1548120" cy="1261660"/>
          </a:xfrm>
          <a:prstGeom prst="rect">
            <a:avLst/>
          </a:prstGeom>
        </p:spPr>
      </p:pic>
      <p:pic>
        <p:nvPicPr>
          <p:cNvPr id="17" name="Picture 16"/>
          <p:cNvPicPr>
            <a:picLocks noChangeAspect="1"/>
          </p:cNvPicPr>
          <p:nvPr/>
        </p:nvPicPr>
        <p:blipFill>
          <a:blip r:embed="rId13" cstate="screen">
            <a:extLst>
              <a:ext uri="{28A0092B-C50C-407E-A947-70E740481C1C}">
                <a14:useLocalDpi xmlns:a14="http://schemas.microsoft.com/office/drawing/2010/main" xmlns=""/>
              </a:ext>
            </a:extLst>
          </a:blip>
          <a:stretch>
            <a:fillRect/>
          </a:stretch>
        </p:blipFill>
        <p:spPr>
          <a:xfrm>
            <a:off x="3940983" y="3662631"/>
            <a:ext cx="1087427" cy="941613"/>
          </a:xfrm>
          <a:prstGeom prst="rect">
            <a:avLst/>
          </a:prstGeom>
        </p:spPr>
      </p:pic>
      <p:pic>
        <p:nvPicPr>
          <p:cNvPr id="18" name="Picture 17"/>
          <p:cNvPicPr>
            <a:picLocks noChangeAspect="1"/>
          </p:cNvPicPr>
          <p:nvPr/>
        </p:nvPicPr>
        <p:blipFill>
          <a:blip r:embed="rId14" cstate="screen">
            <a:extLst>
              <a:ext uri="{28A0092B-C50C-407E-A947-70E740481C1C}">
                <a14:useLocalDpi xmlns:a14="http://schemas.microsoft.com/office/drawing/2010/main" xmlns=""/>
              </a:ext>
            </a:extLst>
          </a:blip>
          <a:stretch>
            <a:fillRect/>
          </a:stretch>
        </p:blipFill>
        <p:spPr>
          <a:xfrm>
            <a:off x="2663538" y="3674600"/>
            <a:ext cx="1223532" cy="929644"/>
          </a:xfrm>
          <a:prstGeom prst="rect">
            <a:avLst/>
          </a:prstGeom>
        </p:spPr>
      </p:pic>
      <p:pic>
        <p:nvPicPr>
          <p:cNvPr id="20" name="Picture 19"/>
          <p:cNvPicPr>
            <a:picLocks noChangeAspect="1"/>
          </p:cNvPicPr>
          <p:nvPr/>
        </p:nvPicPr>
        <p:blipFill>
          <a:blip r:embed="rId15" cstate="screen">
            <a:extLst>
              <a:ext uri="{28A0092B-C50C-407E-A947-70E740481C1C}">
                <a14:useLocalDpi xmlns:a14="http://schemas.microsoft.com/office/drawing/2010/main" xmlns=""/>
              </a:ext>
            </a:extLst>
          </a:blip>
          <a:stretch>
            <a:fillRect/>
          </a:stretch>
        </p:blipFill>
        <p:spPr>
          <a:xfrm>
            <a:off x="1827505" y="5422488"/>
            <a:ext cx="1447799" cy="1257088"/>
          </a:xfrm>
          <a:prstGeom prst="rect">
            <a:avLst/>
          </a:prstGeom>
        </p:spPr>
      </p:pic>
      <p:pic>
        <p:nvPicPr>
          <p:cNvPr id="21" name="Picture 20"/>
          <p:cNvPicPr>
            <a:picLocks noChangeAspect="1"/>
          </p:cNvPicPr>
          <p:nvPr/>
        </p:nvPicPr>
        <p:blipFill>
          <a:blip r:embed="rId16" cstate="screen">
            <a:extLst>
              <a:ext uri="{28A0092B-C50C-407E-A947-70E740481C1C}">
                <a14:useLocalDpi xmlns:a14="http://schemas.microsoft.com/office/drawing/2010/main" xmlns=""/>
              </a:ext>
            </a:extLst>
          </a:blip>
          <a:stretch>
            <a:fillRect/>
          </a:stretch>
        </p:blipFill>
        <p:spPr>
          <a:xfrm>
            <a:off x="4291432" y="5522561"/>
            <a:ext cx="1402674" cy="1029367"/>
          </a:xfrm>
          <a:prstGeom prst="rect">
            <a:avLst/>
          </a:prstGeom>
        </p:spPr>
      </p:pic>
      <p:pic>
        <p:nvPicPr>
          <p:cNvPr id="19" name="Picture 18"/>
          <p:cNvPicPr>
            <a:picLocks noChangeAspect="1"/>
          </p:cNvPicPr>
          <p:nvPr/>
        </p:nvPicPr>
        <p:blipFill>
          <a:blip r:embed="rId17" cstate="screen">
            <a:extLst>
              <a:ext uri="{28A0092B-C50C-407E-A947-70E740481C1C}">
                <a14:useLocalDpi xmlns:a14="http://schemas.microsoft.com/office/drawing/2010/main" xmlns=""/>
              </a:ext>
            </a:extLst>
          </a:blip>
          <a:stretch>
            <a:fillRect/>
          </a:stretch>
        </p:blipFill>
        <p:spPr>
          <a:xfrm>
            <a:off x="2819400" y="5460588"/>
            <a:ext cx="1463134" cy="1075991"/>
          </a:xfrm>
          <a:prstGeom prst="rect">
            <a:avLst/>
          </a:prstGeom>
        </p:spPr>
      </p:pic>
      <p:pic>
        <p:nvPicPr>
          <p:cNvPr id="22" name="Picture 21"/>
          <p:cNvPicPr>
            <a:picLocks noChangeAspect="1"/>
          </p:cNvPicPr>
          <p:nvPr/>
        </p:nvPicPr>
        <p:blipFill>
          <a:blip r:embed="rId18" cstate="screen">
            <a:extLst>
              <a:ext uri="{28A0092B-C50C-407E-A947-70E740481C1C}">
                <a14:useLocalDpi xmlns:a14="http://schemas.microsoft.com/office/drawing/2010/main" xmlns=""/>
              </a:ext>
            </a:extLst>
          </a:blip>
          <a:stretch>
            <a:fillRect/>
          </a:stretch>
        </p:blipFill>
        <p:spPr>
          <a:xfrm>
            <a:off x="7391400" y="3886200"/>
            <a:ext cx="1590937" cy="1298575"/>
          </a:xfrm>
          <a:prstGeom prst="rect">
            <a:avLst/>
          </a:prstGeom>
        </p:spPr>
      </p:pic>
      <p:pic>
        <p:nvPicPr>
          <p:cNvPr id="23" name="Picture 22"/>
          <p:cNvPicPr>
            <a:picLocks noChangeAspect="1"/>
          </p:cNvPicPr>
          <p:nvPr/>
        </p:nvPicPr>
        <p:blipFill>
          <a:blip r:embed="rId19" cstate="screen">
            <a:extLst>
              <a:ext uri="{28A0092B-C50C-407E-A947-70E740481C1C}">
                <a14:useLocalDpi xmlns:a14="http://schemas.microsoft.com/office/drawing/2010/main" xmlns=""/>
              </a:ext>
            </a:extLst>
          </a:blip>
          <a:stretch>
            <a:fillRect/>
          </a:stretch>
        </p:blipFill>
        <p:spPr>
          <a:xfrm>
            <a:off x="6248400" y="4038600"/>
            <a:ext cx="1193168" cy="1000457"/>
          </a:xfrm>
          <a:prstGeom prst="rect">
            <a:avLst/>
          </a:prstGeom>
        </p:spPr>
      </p:pic>
      <p:sp>
        <p:nvSpPr>
          <p:cNvPr id="8" name="TextBox 7"/>
          <p:cNvSpPr txBox="1"/>
          <p:nvPr/>
        </p:nvSpPr>
        <p:spPr>
          <a:xfrm>
            <a:off x="680049" y="779439"/>
            <a:ext cx="3214252" cy="646331"/>
          </a:xfrm>
          <a:prstGeom prst="rect">
            <a:avLst/>
          </a:prstGeom>
          <a:noFill/>
        </p:spPr>
        <p:txBody>
          <a:bodyPr wrap="square" rtlCol="0">
            <a:spAutoFit/>
          </a:bodyPr>
          <a:lstStyle/>
          <a:p>
            <a:r>
              <a:rPr lang="en-US" dirty="0"/>
              <a:t>Photos: Andrew Sawyer, UGA; J.P. Michaud, Kansas State Univ. </a:t>
            </a:r>
          </a:p>
        </p:txBody>
      </p:sp>
      <p:sp>
        <p:nvSpPr>
          <p:cNvPr id="9" name="TextBox 8"/>
          <p:cNvSpPr txBox="1"/>
          <p:nvPr/>
        </p:nvSpPr>
        <p:spPr>
          <a:xfrm>
            <a:off x="3360911" y="6488668"/>
            <a:ext cx="1637628" cy="369332"/>
          </a:xfrm>
          <a:prstGeom prst="rect">
            <a:avLst/>
          </a:prstGeom>
          <a:noFill/>
        </p:spPr>
        <p:txBody>
          <a:bodyPr wrap="none" rtlCol="0">
            <a:spAutoFit/>
          </a:bodyPr>
          <a:lstStyle/>
          <a:p>
            <a:r>
              <a:rPr lang="en-US" dirty="0" smtClean="0"/>
              <a:t>Green lacewing</a:t>
            </a:r>
            <a:endParaRPr lang="en-US" dirty="0"/>
          </a:p>
        </p:txBody>
      </p:sp>
      <p:sp>
        <p:nvSpPr>
          <p:cNvPr id="24" name="TextBox 23"/>
          <p:cNvSpPr txBox="1"/>
          <p:nvPr/>
        </p:nvSpPr>
        <p:spPr>
          <a:xfrm>
            <a:off x="1734426" y="4708305"/>
            <a:ext cx="2730940" cy="646331"/>
          </a:xfrm>
          <a:prstGeom prst="rect">
            <a:avLst/>
          </a:prstGeom>
          <a:noFill/>
        </p:spPr>
        <p:txBody>
          <a:bodyPr wrap="none" rtlCol="0">
            <a:spAutoFit/>
          </a:bodyPr>
          <a:lstStyle/>
          <a:p>
            <a:r>
              <a:rPr lang="en-US" dirty="0" smtClean="0"/>
              <a:t>Lady beetle larvae &amp; adults</a:t>
            </a:r>
          </a:p>
          <a:p>
            <a:r>
              <a:rPr lang="en-US" dirty="0" smtClean="0"/>
              <a:t>Left: </a:t>
            </a:r>
            <a:r>
              <a:rPr lang="en-US" dirty="0" err="1" smtClean="0"/>
              <a:t>Scymnus</a:t>
            </a:r>
            <a:r>
              <a:rPr lang="en-US" dirty="0" smtClean="0"/>
              <a:t> lady beetle </a:t>
            </a:r>
            <a:endParaRPr lang="en-US" dirty="0"/>
          </a:p>
        </p:txBody>
      </p:sp>
      <p:sp>
        <p:nvSpPr>
          <p:cNvPr id="25" name="TextBox 24"/>
          <p:cNvSpPr txBox="1"/>
          <p:nvPr/>
        </p:nvSpPr>
        <p:spPr>
          <a:xfrm>
            <a:off x="4876800" y="4038600"/>
            <a:ext cx="1393633" cy="1200329"/>
          </a:xfrm>
          <a:prstGeom prst="rect">
            <a:avLst/>
          </a:prstGeom>
          <a:noFill/>
        </p:spPr>
        <p:txBody>
          <a:bodyPr wrap="square" rtlCol="0">
            <a:spAutoFit/>
          </a:bodyPr>
          <a:lstStyle/>
          <a:p>
            <a:pPr algn="r"/>
            <a:r>
              <a:rPr lang="en-US" dirty="0" smtClean="0"/>
              <a:t>Hover fly  (</a:t>
            </a:r>
            <a:r>
              <a:rPr lang="en-US" dirty="0" err="1" smtClean="0"/>
              <a:t>syrphid</a:t>
            </a:r>
            <a:r>
              <a:rPr lang="en-US" dirty="0" smtClean="0"/>
              <a:t>) larvae &amp; adult</a:t>
            </a:r>
            <a:endParaRPr lang="en-US" dirty="0"/>
          </a:p>
        </p:txBody>
      </p:sp>
      <p:pic>
        <p:nvPicPr>
          <p:cNvPr id="26" name="Picture 25"/>
          <p:cNvPicPr>
            <a:picLocks noChangeAspect="1"/>
          </p:cNvPicPr>
          <p:nvPr/>
        </p:nvPicPr>
        <p:blipFill>
          <a:blip r:embed="rId20" cstate="screen"/>
          <a:stretch>
            <a:fillRect/>
          </a:stretch>
        </p:blipFill>
        <p:spPr>
          <a:xfrm>
            <a:off x="5902137" y="2192115"/>
            <a:ext cx="1472756" cy="1394915"/>
          </a:xfrm>
          <a:prstGeom prst="rect">
            <a:avLst/>
          </a:prstGeom>
        </p:spPr>
      </p:pic>
      <p:pic>
        <p:nvPicPr>
          <p:cNvPr id="27" name="Picture 26"/>
          <p:cNvPicPr>
            <a:picLocks noChangeAspect="1"/>
          </p:cNvPicPr>
          <p:nvPr/>
        </p:nvPicPr>
        <p:blipFill>
          <a:blip r:embed="rId21" cstate="screen"/>
          <a:stretch>
            <a:fillRect/>
          </a:stretch>
        </p:blipFill>
        <p:spPr>
          <a:xfrm>
            <a:off x="7367257" y="2192115"/>
            <a:ext cx="1748110" cy="1388125"/>
          </a:xfrm>
          <a:prstGeom prst="rect">
            <a:avLst/>
          </a:prstGeom>
        </p:spPr>
      </p:pic>
      <p:sp>
        <p:nvSpPr>
          <p:cNvPr id="28" name="TextBox 27"/>
          <p:cNvSpPr txBox="1"/>
          <p:nvPr/>
        </p:nvSpPr>
        <p:spPr>
          <a:xfrm>
            <a:off x="6349074" y="3515262"/>
            <a:ext cx="2396860" cy="369332"/>
          </a:xfrm>
          <a:prstGeom prst="rect">
            <a:avLst/>
          </a:prstGeom>
          <a:noFill/>
        </p:spPr>
        <p:txBody>
          <a:bodyPr wrap="none" rtlCol="0">
            <a:spAutoFit/>
          </a:bodyPr>
          <a:lstStyle/>
          <a:p>
            <a:r>
              <a:rPr lang="en-US" i="1" dirty="0" smtClean="0"/>
              <a:t>Lysiphlebus testaceipes</a:t>
            </a:r>
            <a:endParaRPr lang="en-US" i="1" dirty="0"/>
          </a:p>
        </p:txBody>
      </p:sp>
      <p:sp>
        <p:nvSpPr>
          <p:cNvPr id="29" name="TextBox 28"/>
          <p:cNvSpPr txBox="1"/>
          <p:nvPr/>
        </p:nvSpPr>
        <p:spPr>
          <a:xfrm>
            <a:off x="101589" y="6510874"/>
            <a:ext cx="878767" cy="215444"/>
          </a:xfrm>
          <a:prstGeom prst="rect">
            <a:avLst/>
          </a:prstGeom>
          <a:noFill/>
        </p:spPr>
        <p:txBody>
          <a:bodyPr wrap="none" rtlCol="0">
            <a:spAutoFit/>
          </a:bodyPr>
          <a:lstStyle/>
          <a:p>
            <a:r>
              <a:rPr lang="en-US" sz="800" dirty="0" err="1" smtClean="0">
                <a:latin typeface="Arial" pitchFamily="34" charset="0"/>
                <a:cs typeface="Arial" pitchFamily="34" charset="0"/>
              </a:rPr>
              <a:t>AMS</a:t>
            </a:r>
            <a:r>
              <a:rPr lang="en-US" sz="800" dirty="0" smtClean="0">
                <a:latin typeface="Arial" pitchFamily="34" charset="0"/>
                <a:cs typeface="Arial" pitchFamily="34" charset="0"/>
              </a:rPr>
              <a:t> Approved</a:t>
            </a:r>
            <a:endParaRPr lang="en-US" sz="800" dirty="0">
              <a:latin typeface="Arial" pitchFamily="34" charset="0"/>
              <a:cs typeface="Arial" pitchFamily="34" charset="0"/>
            </a:endParaRPr>
          </a:p>
        </p:txBody>
      </p:sp>
    </p:spTree>
    <p:extLst>
      <p:ext uri="{BB962C8B-B14F-4D97-AF65-F5344CB8AC3E}">
        <p14:creationId xmlns:p14="http://schemas.microsoft.com/office/powerpoint/2010/main" xmlns="" val="980941841"/>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152400"/>
            <a:ext cx="5638800" cy="990600"/>
          </a:xfrm>
        </p:spPr>
        <p:txBody>
          <a:bodyPr>
            <a:noAutofit/>
          </a:bodyPr>
          <a:lstStyle/>
          <a:p>
            <a:r>
              <a:rPr lang="en-US" dirty="0" smtClean="0">
                <a:solidFill>
                  <a:schemeClr val="bg1"/>
                </a:solidFill>
              </a:rPr>
              <a:t>Crop and Weed Hosts for SCA</a:t>
            </a:r>
            <a:endParaRPr lang="en-US" dirty="0">
              <a:solidFill>
                <a:schemeClr val="bg1"/>
              </a:solidFill>
            </a:endParaRPr>
          </a:p>
        </p:txBody>
      </p:sp>
      <p:sp>
        <p:nvSpPr>
          <p:cNvPr id="3" name="Content Placeholder 2"/>
          <p:cNvSpPr>
            <a:spLocks noGrp="1"/>
          </p:cNvSpPr>
          <p:nvPr>
            <p:ph sz="quarter" idx="10"/>
          </p:nvPr>
        </p:nvSpPr>
        <p:spPr/>
        <p:txBody>
          <a:bodyPr/>
          <a:lstStyle/>
          <a:p>
            <a:r>
              <a:rPr lang="en-US" dirty="0" smtClean="0"/>
              <a:t>Hosts</a:t>
            </a:r>
          </a:p>
          <a:p>
            <a:pPr lvl="1"/>
            <a:r>
              <a:rPr lang="en-US" dirty="0" smtClean="0"/>
              <a:t>Sorghum</a:t>
            </a:r>
          </a:p>
          <a:p>
            <a:pPr lvl="1"/>
            <a:r>
              <a:rPr lang="en-US" dirty="0" smtClean="0"/>
              <a:t>Johnsongrass</a:t>
            </a:r>
          </a:p>
          <a:p>
            <a:pPr lvl="1"/>
            <a:r>
              <a:rPr lang="en-US" dirty="0" smtClean="0"/>
              <a:t>Sudangrass</a:t>
            </a:r>
          </a:p>
          <a:p>
            <a:pPr lvl="1">
              <a:buNone/>
            </a:pPr>
            <a:endParaRPr lang="en-US" dirty="0"/>
          </a:p>
        </p:txBody>
      </p:sp>
      <p:sp>
        <p:nvSpPr>
          <p:cNvPr id="4" name="Content Placeholder 3"/>
          <p:cNvSpPr>
            <a:spLocks noGrp="1"/>
          </p:cNvSpPr>
          <p:nvPr>
            <p:ph sz="quarter" idx="4294967295"/>
          </p:nvPr>
        </p:nvSpPr>
        <p:spPr>
          <a:xfrm>
            <a:off x="5029200" y="1752600"/>
            <a:ext cx="3886200" cy="3535362"/>
          </a:xfrm>
        </p:spPr>
        <p:txBody>
          <a:bodyPr>
            <a:normAutofit fontScale="92500" lnSpcReduction="10000"/>
          </a:bodyPr>
          <a:lstStyle/>
          <a:p>
            <a:r>
              <a:rPr lang="en-US" dirty="0" smtClean="0"/>
              <a:t>May survive but do not persist</a:t>
            </a:r>
          </a:p>
          <a:p>
            <a:pPr lvl="1"/>
            <a:r>
              <a:rPr lang="en-US" dirty="0" smtClean="0">
                <a:solidFill>
                  <a:srgbClr val="FF0000"/>
                </a:solidFill>
              </a:rPr>
              <a:t>Corn</a:t>
            </a:r>
          </a:p>
          <a:p>
            <a:pPr lvl="1"/>
            <a:r>
              <a:rPr lang="en-US" dirty="0" smtClean="0">
                <a:solidFill>
                  <a:srgbClr val="FF0000"/>
                </a:solidFill>
              </a:rPr>
              <a:t>Pearl Millet (Hybrid dependent)</a:t>
            </a:r>
          </a:p>
          <a:p>
            <a:pPr lvl="1"/>
            <a:r>
              <a:rPr lang="en-US" dirty="0" smtClean="0"/>
              <a:t>Sugarcane</a:t>
            </a:r>
          </a:p>
          <a:p>
            <a:pPr lvl="1"/>
            <a:r>
              <a:rPr lang="en-US" dirty="0" smtClean="0"/>
              <a:t>Crabgrass</a:t>
            </a:r>
          </a:p>
          <a:p>
            <a:pPr lvl="1"/>
            <a:r>
              <a:rPr lang="en-US" dirty="0" err="1" smtClean="0"/>
              <a:t>Barnyardgrass</a:t>
            </a:r>
            <a:endParaRPr lang="en-US" dirty="0" smtClean="0"/>
          </a:p>
          <a:p>
            <a:pPr lvl="1"/>
            <a:r>
              <a:rPr lang="en-US" dirty="0" smtClean="0"/>
              <a:t>Napier grass</a:t>
            </a:r>
          </a:p>
          <a:p>
            <a:pPr lvl="1"/>
            <a:endParaRPr lang="en-US" dirty="0"/>
          </a:p>
        </p:txBody>
      </p:sp>
      <p:sp>
        <p:nvSpPr>
          <p:cNvPr id="5" name="Content Placeholder 2"/>
          <p:cNvSpPr txBox="1">
            <a:spLocks/>
          </p:cNvSpPr>
          <p:nvPr/>
        </p:nvSpPr>
        <p:spPr>
          <a:xfrm>
            <a:off x="533400" y="3505200"/>
            <a:ext cx="3886200" cy="2580650"/>
          </a:xfrm>
          <a:prstGeom prst="rect">
            <a:avLst/>
          </a:prstGeom>
          <a:ln>
            <a:solidFill>
              <a:schemeClr val="tx1"/>
            </a:solidFill>
          </a:ln>
        </p:spPr>
        <p:txBody>
          <a:bodyPr/>
          <a:lstStyle/>
          <a:p>
            <a:pPr marL="342900" marR="0" lvl="0" indent="-342900" algn="l" defTabSz="914400" rtl="0" eaLnBrk="0" fontAlgn="base" latinLnBrk="0" hangingPunct="0">
              <a:lnSpc>
                <a:spcPct val="100000"/>
              </a:lnSpc>
              <a:spcBef>
                <a:spcPct val="20000"/>
              </a:spcBef>
              <a:spcAft>
                <a:spcPct val="0"/>
              </a:spcAft>
              <a:buClrTx/>
              <a:buSzTx/>
              <a:tabLst/>
              <a:defRPr/>
            </a:pPr>
            <a:r>
              <a:rPr kumimoji="0" lang="en-US" sz="2800" b="1" i="0" u="none" strike="noStrike" kern="1200" cap="none" spc="0" normalizeH="0" baseline="0" noProof="0" dirty="0" smtClean="0">
                <a:ln>
                  <a:noFill/>
                </a:ln>
                <a:effectLst/>
                <a:uLnTx/>
                <a:uFillTx/>
                <a:latin typeface="Arial Rounded MT Bold" pitchFamily="34" charset="0"/>
                <a:ea typeface="+mn-ea"/>
                <a:cs typeface="+mn-cs"/>
              </a:rPr>
              <a:t>Will </a:t>
            </a:r>
            <a:r>
              <a:rPr lang="en-US" sz="2800" b="1" dirty="0" smtClean="0">
                <a:latin typeface="Arial Rounded MT Bold" pitchFamily="34" charset="0"/>
              </a:rPr>
              <a:t>not feed on</a:t>
            </a:r>
            <a:endParaRPr kumimoji="0" lang="en-US" sz="2800" b="1" i="0" u="none" strike="noStrike" kern="1200" cap="none" spc="0" normalizeH="0" baseline="0" noProof="0" dirty="0" smtClean="0">
              <a:ln>
                <a:noFill/>
              </a:ln>
              <a:effectLst/>
              <a:uLnTx/>
              <a:uFillTx/>
              <a:latin typeface="Arial Rounded MT Bold" pitchFamily="34" charset="0"/>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2800" b="0" i="0" u="none" strike="noStrike" kern="1200" cap="none" spc="0" normalizeH="0" baseline="0" noProof="0" dirty="0" smtClean="0">
                <a:ln>
                  <a:noFill/>
                </a:ln>
                <a:solidFill>
                  <a:srgbClr val="FF0000"/>
                </a:solidFill>
                <a:effectLst/>
                <a:uLnTx/>
                <a:uFillTx/>
                <a:latin typeface="Arial Rounded MT Bold" pitchFamily="34" charset="0"/>
                <a:ea typeface="+mn-ea"/>
                <a:cs typeface="+mn-cs"/>
              </a:rPr>
              <a:t>Wheat</a:t>
            </a:r>
          </a:p>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Char char="§"/>
              <a:tabLst/>
              <a:defRPr/>
            </a:pPr>
            <a:r>
              <a:rPr lang="en-US" sz="2800" dirty="0" smtClean="0">
                <a:latin typeface="Arial Rounded MT Bold" pitchFamily="34" charset="0"/>
              </a:rPr>
              <a:t>Rye</a:t>
            </a:r>
            <a:endParaRPr kumimoji="0" lang="en-US" sz="2800" b="0" i="0" u="none" strike="noStrike" kern="1200" cap="none" spc="0" normalizeH="0" baseline="0" noProof="0" dirty="0" smtClean="0">
              <a:ln>
                <a:noFill/>
              </a:ln>
              <a:solidFill>
                <a:schemeClr val="tx1"/>
              </a:solidFill>
              <a:effectLst/>
              <a:uLnTx/>
              <a:uFillTx/>
              <a:latin typeface="Arial Rounded MT Bold" pitchFamily="34" charset="0"/>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2800" b="0" i="0" u="none" strike="noStrike" kern="1200" cap="none" spc="0" normalizeH="0" baseline="0" noProof="0" dirty="0" smtClean="0">
                <a:ln>
                  <a:noFill/>
                </a:ln>
                <a:solidFill>
                  <a:schemeClr val="tx1"/>
                </a:solidFill>
                <a:effectLst/>
                <a:uLnTx/>
                <a:uFillTx/>
                <a:latin typeface="Arial Rounded MT Bold" pitchFamily="34" charset="0"/>
                <a:ea typeface="+mn-ea"/>
                <a:cs typeface="+mn-cs"/>
              </a:rPr>
              <a:t>Oats</a:t>
            </a:r>
          </a:p>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Char char="§"/>
              <a:tabLst/>
              <a:defRPr/>
            </a:pPr>
            <a:r>
              <a:rPr lang="en-US" sz="2800" dirty="0" err="1" smtClean="0">
                <a:latin typeface="Arial Rounded MT Bold" pitchFamily="34" charset="0"/>
              </a:rPr>
              <a:t>Switchgrass</a:t>
            </a:r>
            <a:endParaRPr kumimoji="0" lang="en-US" sz="2800" b="0" i="0" u="none" strike="noStrike" kern="1200" cap="none" spc="0" normalizeH="0" baseline="0" noProof="0" dirty="0" smtClean="0">
              <a:ln>
                <a:noFill/>
              </a:ln>
              <a:solidFill>
                <a:schemeClr val="tx1"/>
              </a:solidFill>
              <a:effectLst/>
              <a:uLnTx/>
              <a:uFillTx/>
              <a:latin typeface="Arial Rounded MT Bold" pitchFamily="34" charset="0"/>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None/>
              <a:tabLst/>
              <a:defRPr/>
            </a:pPr>
            <a:endParaRPr kumimoji="0" lang="en-US" sz="2800" b="0" i="0" u="none" strike="noStrike" kern="1200" cap="none" spc="0" normalizeH="0" baseline="0" noProof="0" dirty="0">
              <a:ln>
                <a:noFill/>
              </a:ln>
              <a:solidFill>
                <a:schemeClr val="tx1"/>
              </a:solidFill>
              <a:effectLst/>
              <a:uLnTx/>
              <a:uFillTx/>
              <a:latin typeface="Arial Rounded MT Bold" pitchFamily="34" charset="0"/>
              <a:ea typeface="+mn-ea"/>
              <a:cs typeface="+mn-cs"/>
            </a:endParaRPr>
          </a:p>
        </p:txBody>
      </p:sp>
      <p:sp>
        <p:nvSpPr>
          <p:cNvPr id="6" name="TextBox 5"/>
          <p:cNvSpPr txBox="1"/>
          <p:nvPr/>
        </p:nvSpPr>
        <p:spPr>
          <a:xfrm>
            <a:off x="5257800" y="5791200"/>
            <a:ext cx="1946367" cy="307777"/>
          </a:xfrm>
          <a:prstGeom prst="rect">
            <a:avLst/>
          </a:prstGeom>
          <a:noFill/>
        </p:spPr>
        <p:txBody>
          <a:bodyPr wrap="none" rtlCol="0">
            <a:spAutoFit/>
          </a:bodyPr>
          <a:lstStyle/>
          <a:p>
            <a:r>
              <a:rPr lang="en-US" sz="1400" dirty="0" smtClean="0">
                <a:latin typeface="Arial Narrow" pitchFamily="34" charset="0"/>
              </a:rPr>
              <a:t>G. Wilson &amp; D. Kerns, LSU</a:t>
            </a:r>
            <a:endParaRPr lang="en-US" sz="1400" dirty="0">
              <a:latin typeface="Arial Narrow" pitchFamily="34" charset="0"/>
            </a:endParaRPr>
          </a:p>
        </p:txBody>
      </p:sp>
      <p:sp>
        <p:nvSpPr>
          <p:cNvPr id="7" name="TextBox 6"/>
          <p:cNvSpPr txBox="1"/>
          <p:nvPr/>
        </p:nvSpPr>
        <p:spPr>
          <a:xfrm>
            <a:off x="152400" y="6477000"/>
            <a:ext cx="878767" cy="215444"/>
          </a:xfrm>
          <a:prstGeom prst="rect">
            <a:avLst/>
          </a:prstGeom>
          <a:noFill/>
        </p:spPr>
        <p:txBody>
          <a:bodyPr wrap="none" rtlCol="0">
            <a:spAutoFit/>
          </a:bodyPr>
          <a:lstStyle/>
          <a:p>
            <a:r>
              <a:rPr lang="en-US" sz="800" dirty="0" err="1" smtClean="0">
                <a:latin typeface="Arial" pitchFamily="34" charset="0"/>
                <a:cs typeface="Arial" pitchFamily="34" charset="0"/>
              </a:rPr>
              <a:t>AMS</a:t>
            </a:r>
            <a:r>
              <a:rPr lang="en-US" sz="800" dirty="0" smtClean="0">
                <a:latin typeface="Arial" pitchFamily="34" charset="0"/>
                <a:cs typeface="Arial" pitchFamily="34" charset="0"/>
              </a:rPr>
              <a:t> Approved</a:t>
            </a:r>
            <a:endParaRPr lang="en-US" sz="800" dirty="0">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Presentation Outline</a:t>
            </a:r>
            <a:endParaRPr lang="en-US" dirty="0"/>
          </a:p>
        </p:txBody>
      </p:sp>
      <p:sp>
        <p:nvSpPr>
          <p:cNvPr id="3" name="Content Placeholder 2"/>
          <p:cNvSpPr>
            <a:spLocks noGrp="1"/>
          </p:cNvSpPr>
          <p:nvPr>
            <p:ph sz="quarter" idx="10"/>
          </p:nvPr>
        </p:nvSpPr>
        <p:spPr>
          <a:xfrm>
            <a:off x="304800" y="1676400"/>
            <a:ext cx="8534400" cy="4800600"/>
          </a:xfrm>
        </p:spPr>
        <p:txBody>
          <a:bodyPr>
            <a:normAutofit fontScale="77500" lnSpcReduction="20000"/>
          </a:bodyPr>
          <a:lstStyle/>
          <a:p>
            <a:r>
              <a:rPr lang="en-US" dirty="0" smtClean="0">
                <a:solidFill>
                  <a:schemeClr val="bg1">
                    <a:lumMod val="65000"/>
                  </a:schemeClr>
                </a:solidFill>
              </a:rPr>
              <a:t>SCA biology</a:t>
            </a:r>
          </a:p>
          <a:p>
            <a:r>
              <a:rPr lang="en-US" dirty="0" smtClean="0"/>
              <a:t>Tolerant hybrids</a:t>
            </a:r>
          </a:p>
          <a:p>
            <a:r>
              <a:rPr lang="en-US" dirty="0" smtClean="0">
                <a:solidFill>
                  <a:schemeClr val="bg1">
                    <a:lumMod val="65000"/>
                  </a:schemeClr>
                </a:solidFill>
              </a:rPr>
              <a:t>Effectiveness of seed treatments</a:t>
            </a:r>
          </a:p>
          <a:p>
            <a:r>
              <a:rPr lang="en-US" dirty="0" smtClean="0">
                <a:solidFill>
                  <a:schemeClr val="bg1">
                    <a:lumMod val="65000"/>
                  </a:schemeClr>
                </a:solidFill>
              </a:rPr>
              <a:t>Thresholds: Determining when to spray</a:t>
            </a:r>
          </a:p>
          <a:p>
            <a:pPr lvl="1"/>
            <a:r>
              <a:rPr lang="en-US" dirty="0" smtClean="0">
                <a:solidFill>
                  <a:schemeClr val="bg1">
                    <a:lumMod val="65000"/>
                  </a:schemeClr>
                </a:solidFill>
              </a:rPr>
              <a:t>Scouting</a:t>
            </a:r>
          </a:p>
          <a:p>
            <a:pPr lvl="1"/>
            <a:r>
              <a:rPr lang="en-US" dirty="0" smtClean="0">
                <a:solidFill>
                  <a:schemeClr val="bg1">
                    <a:lumMod val="65000"/>
                  </a:schemeClr>
                </a:solidFill>
              </a:rPr>
              <a:t>When to spray</a:t>
            </a:r>
          </a:p>
          <a:p>
            <a:pPr lvl="1"/>
            <a:r>
              <a:rPr lang="en-US" dirty="0" smtClean="0">
                <a:solidFill>
                  <a:schemeClr val="bg1">
                    <a:lumMod val="65000"/>
                  </a:schemeClr>
                </a:solidFill>
              </a:rPr>
              <a:t>Susceptible </a:t>
            </a:r>
            <a:r>
              <a:rPr lang="en-US" dirty="0" err="1" smtClean="0">
                <a:solidFill>
                  <a:schemeClr val="bg1">
                    <a:lumMod val="65000"/>
                  </a:schemeClr>
                </a:solidFill>
              </a:rPr>
              <a:t>vs</a:t>
            </a:r>
            <a:r>
              <a:rPr lang="en-US" dirty="0" smtClean="0">
                <a:solidFill>
                  <a:schemeClr val="bg1">
                    <a:lumMod val="65000"/>
                  </a:schemeClr>
                </a:solidFill>
              </a:rPr>
              <a:t> tolerant hybrids</a:t>
            </a:r>
          </a:p>
          <a:p>
            <a:pPr lvl="1"/>
            <a:r>
              <a:rPr lang="en-US" dirty="0" smtClean="0">
                <a:solidFill>
                  <a:schemeClr val="bg1">
                    <a:lumMod val="65000"/>
                  </a:schemeClr>
                </a:solidFill>
              </a:rPr>
              <a:t>Should spray threshold change with sorghum growth stage</a:t>
            </a:r>
          </a:p>
          <a:p>
            <a:r>
              <a:rPr lang="en-US" dirty="0" smtClean="0">
                <a:solidFill>
                  <a:schemeClr val="bg1">
                    <a:lumMod val="65000"/>
                  </a:schemeClr>
                </a:solidFill>
              </a:rPr>
              <a:t>Insecticide choices and rates</a:t>
            </a:r>
          </a:p>
          <a:p>
            <a:r>
              <a:rPr lang="en-US" dirty="0" smtClean="0">
                <a:solidFill>
                  <a:schemeClr val="bg1">
                    <a:lumMod val="65000"/>
                  </a:schemeClr>
                </a:solidFill>
              </a:rPr>
              <a:t>Controlling SCA in the presence of other pests (midge, headworms)</a:t>
            </a:r>
          </a:p>
          <a:p>
            <a:r>
              <a:rPr lang="en-US" dirty="0" smtClean="0">
                <a:solidFill>
                  <a:schemeClr val="bg1">
                    <a:lumMod val="65000"/>
                  </a:schemeClr>
                </a:solidFill>
              </a:rPr>
              <a:t>SCA management prior to harvest</a:t>
            </a:r>
          </a:p>
          <a:p>
            <a:r>
              <a:rPr lang="en-US" dirty="0" smtClean="0">
                <a:solidFill>
                  <a:schemeClr val="bg1">
                    <a:lumMod val="65000"/>
                  </a:schemeClr>
                </a:solidFill>
              </a:rPr>
              <a:t>Cultural and environmental factors that influence SCA control</a:t>
            </a:r>
          </a:p>
          <a:p>
            <a:r>
              <a:rPr lang="en-US" dirty="0" smtClean="0">
                <a:solidFill>
                  <a:schemeClr val="bg1">
                    <a:lumMod val="65000"/>
                  </a:schemeClr>
                </a:solidFill>
              </a:rPr>
              <a:t>Best management practices</a:t>
            </a:r>
            <a:endParaRPr lang="en-US"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C:\Users\brentb\Pictures\Insects\SCA\W 7051 IMG_1905.JPG"/>
          <p:cNvPicPr>
            <a:picLocks noChangeAspect="1" noChangeArrowheads="1"/>
          </p:cNvPicPr>
          <p:nvPr/>
        </p:nvPicPr>
        <p:blipFill>
          <a:blip r:embed="rId3"/>
          <a:srcRect/>
          <a:stretch>
            <a:fillRect/>
          </a:stretch>
        </p:blipFill>
        <p:spPr bwMode="auto">
          <a:xfrm>
            <a:off x="1447800" y="1600200"/>
            <a:ext cx="5943600" cy="4371023"/>
          </a:xfrm>
          <a:prstGeom prst="rect">
            <a:avLst/>
          </a:prstGeom>
          <a:noFill/>
        </p:spPr>
      </p:pic>
      <p:sp>
        <p:nvSpPr>
          <p:cNvPr id="4" name="Title 3"/>
          <p:cNvSpPr>
            <a:spLocks noGrp="1"/>
          </p:cNvSpPr>
          <p:nvPr>
            <p:ph type="title"/>
          </p:nvPr>
        </p:nvSpPr>
        <p:spPr/>
        <p:txBody>
          <a:bodyPr>
            <a:normAutofit/>
          </a:bodyPr>
          <a:lstStyle/>
          <a:p>
            <a:r>
              <a:rPr lang="en-US" dirty="0" smtClean="0"/>
              <a:t>Tolerant Hybrids</a:t>
            </a:r>
            <a:endParaRPr lang="en-US" dirty="0"/>
          </a:p>
        </p:txBody>
      </p:sp>
      <p:sp>
        <p:nvSpPr>
          <p:cNvPr id="5" name="TextBox 4"/>
          <p:cNvSpPr txBox="1"/>
          <p:nvPr/>
        </p:nvSpPr>
        <p:spPr>
          <a:xfrm>
            <a:off x="495300" y="6457950"/>
            <a:ext cx="811441" cy="215444"/>
          </a:xfrm>
          <a:prstGeom prst="rect">
            <a:avLst/>
          </a:prstGeom>
          <a:noFill/>
        </p:spPr>
        <p:txBody>
          <a:bodyPr wrap="none" rtlCol="0">
            <a:spAutoFit/>
          </a:bodyPr>
          <a:lstStyle/>
          <a:p>
            <a:r>
              <a:rPr lang="en-US" sz="800" dirty="0" err="1" smtClean="0"/>
              <a:t>AMS</a:t>
            </a:r>
            <a:r>
              <a:rPr lang="en-US" sz="800" dirty="0" smtClean="0"/>
              <a:t> Approved</a:t>
            </a:r>
            <a:endParaRPr lang="en-US" sz="800" dirty="0"/>
          </a:p>
        </p:txBody>
      </p:sp>
      <p:sp>
        <p:nvSpPr>
          <p:cNvPr id="6" name="TextBox 5"/>
          <p:cNvSpPr txBox="1"/>
          <p:nvPr/>
        </p:nvSpPr>
        <p:spPr>
          <a:xfrm>
            <a:off x="1524000" y="1752600"/>
            <a:ext cx="1256049" cy="369332"/>
          </a:xfrm>
          <a:prstGeom prst="rect">
            <a:avLst/>
          </a:prstGeom>
          <a:noFill/>
        </p:spPr>
        <p:txBody>
          <a:bodyPr wrap="none" rtlCol="0">
            <a:spAutoFit/>
          </a:bodyPr>
          <a:lstStyle/>
          <a:p>
            <a:r>
              <a:rPr lang="en-US" dirty="0" smtClean="0"/>
              <a:t>Susceptible</a:t>
            </a:r>
            <a:endParaRPr lang="en-US" dirty="0"/>
          </a:p>
        </p:txBody>
      </p:sp>
      <p:sp>
        <p:nvSpPr>
          <p:cNvPr id="7" name="TextBox 6"/>
          <p:cNvSpPr txBox="1"/>
          <p:nvPr/>
        </p:nvSpPr>
        <p:spPr>
          <a:xfrm>
            <a:off x="4419600" y="1752600"/>
            <a:ext cx="949171" cy="369332"/>
          </a:xfrm>
          <a:prstGeom prst="rect">
            <a:avLst/>
          </a:prstGeom>
          <a:noFill/>
        </p:spPr>
        <p:txBody>
          <a:bodyPr wrap="none" rtlCol="0">
            <a:spAutoFit/>
          </a:bodyPr>
          <a:lstStyle/>
          <a:p>
            <a:r>
              <a:rPr lang="en-US" dirty="0" smtClean="0"/>
              <a:t>Tolerant</a:t>
            </a:r>
            <a:endParaRPr lang="en-US" dirty="0"/>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Tolerant Hybrids</a:t>
            </a:r>
            <a:endParaRPr lang="en-US" dirty="0"/>
          </a:p>
        </p:txBody>
      </p:sp>
      <p:sp>
        <p:nvSpPr>
          <p:cNvPr id="3" name="Content Placeholder 2"/>
          <p:cNvSpPr>
            <a:spLocks noGrp="1"/>
          </p:cNvSpPr>
          <p:nvPr>
            <p:ph sz="quarter" idx="10"/>
          </p:nvPr>
        </p:nvSpPr>
        <p:spPr>
          <a:xfrm>
            <a:off x="304800" y="1676400"/>
            <a:ext cx="2971800" cy="4419600"/>
          </a:xfrm>
        </p:spPr>
        <p:txBody>
          <a:bodyPr>
            <a:normAutofit fontScale="92500" lnSpcReduction="20000"/>
          </a:bodyPr>
          <a:lstStyle/>
          <a:p>
            <a:r>
              <a:rPr lang="en-US" dirty="0" smtClean="0"/>
              <a:t>There are clearly hybrids that have ‘some’ tolerance to SCA.</a:t>
            </a:r>
          </a:p>
          <a:p>
            <a:r>
              <a:rPr lang="en-US" dirty="0" smtClean="0"/>
              <a:t>SCA typically multiplies much slower on these hybrids, but still may have to be sprayed!</a:t>
            </a:r>
          </a:p>
          <a:p>
            <a:r>
              <a:rPr lang="en-US" dirty="0" smtClean="0"/>
              <a:t>Can buy you time.</a:t>
            </a:r>
            <a:endParaRPr lang="en-US" dirty="0"/>
          </a:p>
        </p:txBody>
      </p:sp>
      <p:sp>
        <p:nvSpPr>
          <p:cNvPr id="6" name="TextBox 5"/>
          <p:cNvSpPr txBox="1"/>
          <p:nvPr/>
        </p:nvSpPr>
        <p:spPr>
          <a:xfrm>
            <a:off x="533400" y="63246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pic>
        <p:nvPicPr>
          <p:cNvPr id="41985" name="Picture 1" descr="C:\Users\brentb\Pictures\Insects\SCA\Hybrid SCA.jpg"/>
          <p:cNvPicPr>
            <a:picLocks noChangeAspect="1" noChangeArrowheads="1"/>
          </p:cNvPicPr>
          <p:nvPr/>
        </p:nvPicPr>
        <p:blipFill>
          <a:blip r:embed="rId3"/>
          <a:srcRect/>
          <a:stretch>
            <a:fillRect/>
          </a:stretch>
        </p:blipFill>
        <p:spPr bwMode="auto">
          <a:xfrm>
            <a:off x="3554856" y="2057400"/>
            <a:ext cx="4909694" cy="3763963"/>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096000" cy="990600"/>
          </a:xfrm>
        </p:spPr>
        <p:txBody>
          <a:bodyPr>
            <a:normAutofit fontScale="90000"/>
          </a:bodyPr>
          <a:lstStyle/>
          <a:p>
            <a:r>
              <a:rPr lang="en-US" dirty="0" smtClean="0"/>
              <a:t>Identifying Tolerant Hybrids</a:t>
            </a:r>
            <a:endParaRPr lang="en-US" dirty="0"/>
          </a:p>
        </p:txBody>
      </p:sp>
      <p:pic>
        <p:nvPicPr>
          <p:cNvPr id="4" name="Content Placeholder 3"/>
          <p:cNvPicPr>
            <a:picLocks noGrp="1" noChangeAspect="1"/>
          </p:cNvPicPr>
          <p:nvPr>
            <p:ph sz="quarter" idx="10"/>
          </p:nvPr>
        </p:nvPicPr>
        <p:blipFill rotWithShape="1">
          <a:blip r:embed="rId3"/>
          <a:srcRect t="5701" r="4950" b="3370"/>
          <a:stretch/>
        </p:blipFill>
        <p:spPr>
          <a:xfrm>
            <a:off x="1371600" y="1752600"/>
            <a:ext cx="6096000" cy="4507255"/>
          </a:xfrm>
          <a:prstGeom prst="rect">
            <a:avLst/>
          </a:prstGeom>
        </p:spPr>
      </p:pic>
      <p:sp>
        <p:nvSpPr>
          <p:cNvPr id="7" name="TextBox 6"/>
          <p:cNvSpPr txBox="1"/>
          <p:nvPr/>
        </p:nvSpPr>
        <p:spPr>
          <a:xfrm>
            <a:off x="3124200" y="2286000"/>
            <a:ext cx="364202" cy="523220"/>
          </a:xfrm>
          <a:prstGeom prst="rect">
            <a:avLst/>
          </a:prstGeom>
          <a:noFill/>
        </p:spPr>
        <p:txBody>
          <a:bodyPr wrap="none" rtlCol="0">
            <a:spAutoFit/>
          </a:bodyPr>
          <a:lstStyle/>
          <a:p>
            <a:r>
              <a:rPr lang="en-US" sz="2800" dirty="0" smtClean="0"/>
              <a:t>*</a:t>
            </a:r>
            <a:endParaRPr lang="en-US" sz="2800" dirty="0"/>
          </a:p>
        </p:txBody>
      </p:sp>
      <p:sp>
        <p:nvSpPr>
          <p:cNvPr id="8" name="TextBox 7"/>
          <p:cNvSpPr txBox="1"/>
          <p:nvPr/>
        </p:nvSpPr>
        <p:spPr>
          <a:xfrm>
            <a:off x="5410200" y="3810000"/>
            <a:ext cx="364202" cy="523220"/>
          </a:xfrm>
          <a:prstGeom prst="rect">
            <a:avLst/>
          </a:prstGeom>
          <a:noFill/>
        </p:spPr>
        <p:txBody>
          <a:bodyPr wrap="square" rtlCol="0">
            <a:spAutoFit/>
          </a:bodyPr>
          <a:lstStyle/>
          <a:p>
            <a:r>
              <a:rPr lang="en-US" sz="2800" dirty="0" smtClean="0"/>
              <a:t>*</a:t>
            </a:r>
            <a:endParaRPr lang="en-US" sz="2800" dirty="0"/>
          </a:p>
        </p:txBody>
      </p:sp>
      <p:sp>
        <p:nvSpPr>
          <p:cNvPr id="9" name="TextBox 8"/>
          <p:cNvSpPr txBox="1"/>
          <p:nvPr/>
        </p:nvSpPr>
        <p:spPr>
          <a:xfrm>
            <a:off x="6019800" y="3276600"/>
            <a:ext cx="364202" cy="533400"/>
          </a:xfrm>
          <a:prstGeom prst="rect">
            <a:avLst/>
          </a:prstGeom>
          <a:noFill/>
        </p:spPr>
        <p:txBody>
          <a:bodyPr wrap="square" rtlCol="0">
            <a:spAutoFit/>
          </a:bodyPr>
          <a:lstStyle/>
          <a:p>
            <a:r>
              <a:rPr lang="en-US" sz="2800" dirty="0" smtClean="0"/>
              <a:t>*</a:t>
            </a:r>
            <a:endParaRPr lang="en-US" sz="2800" dirty="0"/>
          </a:p>
        </p:txBody>
      </p:sp>
      <p:sp>
        <p:nvSpPr>
          <p:cNvPr id="10" name="TextBox 9"/>
          <p:cNvSpPr txBox="1"/>
          <p:nvPr/>
        </p:nvSpPr>
        <p:spPr>
          <a:xfrm>
            <a:off x="6629400" y="2590800"/>
            <a:ext cx="364202" cy="523220"/>
          </a:xfrm>
          <a:prstGeom prst="rect">
            <a:avLst/>
          </a:prstGeom>
          <a:noFill/>
        </p:spPr>
        <p:txBody>
          <a:bodyPr wrap="none" rtlCol="0">
            <a:spAutoFit/>
          </a:bodyPr>
          <a:lstStyle/>
          <a:p>
            <a:r>
              <a:rPr lang="en-US" sz="2800" dirty="0" smtClean="0"/>
              <a:t>*</a:t>
            </a:r>
            <a:endParaRPr lang="en-US" sz="2800" dirty="0"/>
          </a:p>
        </p:txBody>
      </p:sp>
      <p:sp>
        <p:nvSpPr>
          <p:cNvPr id="11" name="TextBox 10"/>
          <p:cNvSpPr txBox="1"/>
          <p:nvPr/>
        </p:nvSpPr>
        <p:spPr>
          <a:xfrm>
            <a:off x="4038600" y="1371600"/>
            <a:ext cx="2330125" cy="369332"/>
          </a:xfrm>
          <a:prstGeom prst="rect">
            <a:avLst/>
          </a:prstGeom>
          <a:noFill/>
        </p:spPr>
        <p:txBody>
          <a:bodyPr wrap="none" rtlCol="0">
            <a:spAutoFit/>
          </a:bodyPr>
          <a:lstStyle/>
          <a:p>
            <a:r>
              <a:rPr lang="en-US" dirty="0" smtClean="0"/>
              <a:t>Louisiana – Kerns 2016</a:t>
            </a:r>
            <a:endParaRPr lang="en-US" dirty="0"/>
          </a:p>
        </p:txBody>
      </p:sp>
      <p:sp>
        <p:nvSpPr>
          <p:cNvPr id="12" name="TextBox 11"/>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srcRect t="5409" r="5231" b="3122"/>
          <a:stretch/>
        </p:blipFill>
        <p:spPr>
          <a:xfrm>
            <a:off x="1295401" y="1752601"/>
            <a:ext cx="6096000" cy="4701642"/>
          </a:xfrm>
          <a:prstGeom prst="rect">
            <a:avLst/>
          </a:prstGeom>
        </p:spPr>
      </p:pic>
      <p:sp>
        <p:nvSpPr>
          <p:cNvPr id="13" name="Title 12"/>
          <p:cNvSpPr>
            <a:spLocks noGrp="1"/>
          </p:cNvSpPr>
          <p:nvPr>
            <p:ph type="title"/>
          </p:nvPr>
        </p:nvSpPr>
        <p:spPr/>
        <p:txBody>
          <a:bodyPr>
            <a:normAutofit fontScale="90000"/>
          </a:bodyPr>
          <a:lstStyle/>
          <a:p>
            <a:r>
              <a:rPr lang="en-US" sz="4000" dirty="0" smtClean="0"/>
              <a:t>Identifying Tolerant Hybrids</a:t>
            </a:r>
            <a:endParaRPr lang="en-US" sz="4000" dirty="0"/>
          </a:p>
        </p:txBody>
      </p:sp>
      <p:sp>
        <p:nvSpPr>
          <p:cNvPr id="5" name="TextBox 4"/>
          <p:cNvSpPr txBox="1"/>
          <p:nvPr/>
        </p:nvSpPr>
        <p:spPr>
          <a:xfrm>
            <a:off x="6705600" y="3657600"/>
            <a:ext cx="364202" cy="523220"/>
          </a:xfrm>
          <a:prstGeom prst="rect">
            <a:avLst/>
          </a:prstGeom>
          <a:noFill/>
        </p:spPr>
        <p:txBody>
          <a:bodyPr wrap="none" rtlCol="0">
            <a:spAutoFit/>
          </a:bodyPr>
          <a:lstStyle/>
          <a:p>
            <a:r>
              <a:rPr lang="en-US" sz="2800" dirty="0" smtClean="0"/>
              <a:t>*</a:t>
            </a:r>
            <a:endParaRPr lang="en-US" sz="2800" dirty="0"/>
          </a:p>
        </p:txBody>
      </p:sp>
      <p:sp>
        <p:nvSpPr>
          <p:cNvPr id="6" name="TextBox 5"/>
          <p:cNvSpPr txBox="1"/>
          <p:nvPr/>
        </p:nvSpPr>
        <p:spPr>
          <a:xfrm>
            <a:off x="3581400" y="1447800"/>
            <a:ext cx="2330125" cy="369332"/>
          </a:xfrm>
          <a:prstGeom prst="rect">
            <a:avLst/>
          </a:prstGeom>
          <a:noFill/>
        </p:spPr>
        <p:txBody>
          <a:bodyPr wrap="none" rtlCol="0">
            <a:spAutoFit/>
          </a:bodyPr>
          <a:lstStyle/>
          <a:p>
            <a:r>
              <a:rPr lang="en-US" dirty="0" smtClean="0"/>
              <a:t>Louisiana – Kerns 2016</a:t>
            </a:r>
            <a:endParaRPr lang="en-US" dirty="0"/>
          </a:p>
        </p:txBody>
      </p:sp>
      <p:sp>
        <p:nvSpPr>
          <p:cNvPr id="7" name="TextBox 6"/>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extLst>
      <p:ext uri="{BB962C8B-B14F-4D97-AF65-F5344CB8AC3E}">
        <p14:creationId xmlns:p14="http://schemas.microsoft.com/office/powerpoint/2010/main" xmlns="" val="2077872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Identifying Tolerant Hybrids</a:t>
            </a:r>
            <a:endParaRPr lang="en-US" sz="3600" dirty="0"/>
          </a:p>
        </p:txBody>
      </p:sp>
      <p:graphicFrame>
        <p:nvGraphicFramePr>
          <p:cNvPr id="4" name="Content Placeholder 3"/>
          <p:cNvGraphicFramePr>
            <a:graphicFrameLocks noGrp="1"/>
          </p:cNvGraphicFramePr>
          <p:nvPr>
            <p:ph sz="quarter" idx="10"/>
            <p:extLst>
              <p:ext uri="{D42A27DB-BD31-4B8C-83A1-F6EECF244321}">
                <p14:modId xmlns="" xmlns:p14="http://schemas.microsoft.com/office/powerpoint/2010/main" val="543325668"/>
              </p:ext>
            </p:extLst>
          </p:nvPr>
        </p:nvGraphicFramePr>
        <p:xfrm>
          <a:off x="304800" y="1676400"/>
          <a:ext cx="85344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7162800" y="1600200"/>
            <a:ext cx="1383392" cy="338554"/>
          </a:xfrm>
          <a:prstGeom prst="rect">
            <a:avLst/>
          </a:prstGeom>
          <a:noFill/>
        </p:spPr>
        <p:txBody>
          <a:bodyPr wrap="none" rtlCol="0">
            <a:spAutoFit/>
          </a:bodyPr>
          <a:lstStyle/>
          <a:p>
            <a:r>
              <a:rPr lang="en-US" sz="1600" dirty="0" smtClean="0"/>
              <a:t>D </a:t>
            </a:r>
            <a:r>
              <a:rPr lang="en-US" sz="1600" dirty="0" err="1" smtClean="0"/>
              <a:t>Buntin</a:t>
            </a:r>
            <a:r>
              <a:rPr lang="en-US" sz="1600" dirty="0" smtClean="0"/>
              <a:t>, </a:t>
            </a:r>
            <a:r>
              <a:rPr lang="en-US" sz="1600" dirty="0" err="1" smtClean="0"/>
              <a:t>UGA</a:t>
            </a:r>
            <a:endParaRPr lang="en-US" sz="1600" dirty="0"/>
          </a:p>
        </p:txBody>
      </p:sp>
      <p:sp>
        <p:nvSpPr>
          <p:cNvPr id="5" name="TextBox 4"/>
          <p:cNvSpPr txBox="1"/>
          <p:nvPr/>
        </p:nvSpPr>
        <p:spPr>
          <a:xfrm>
            <a:off x="101589" y="6510874"/>
            <a:ext cx="878767" cy="215444"/>
          </a:xfrm>
          <a:prstGeom prst="rect">
            <a:avLst/>
          </a:prstGeom>
          <a:noFill/>
        </p:spPr>
        <p:txBody>
          <a:bodyPr wrap="none" rtlCol="0">
            <a:spAutoFit/>
          </a:bodyPr>
          <a:lstStyle/>
          <a:p>
            <a:r>
              <a:rPr lang="en-US" sz="800" dirty="0" err="1" smtClean="0">
                <a:latin typeface="Arial" pitchFamily="34" charset="0"/>
                <a:cs typeface="Arial" pitchFamily="34" charset="0"/>
              </a:rPr>
              <a:t>AMS</a:t>
            </a:r>
            <a:r>
              <a:rPr lang="en-US" sz="800" dirty="0" smtClean="0">
                <a:latin typeface="Arial" pitchFamily="34" charset="0"/>
                <a:cs typeface="Arial" pitchFamily="34" charset="0"/>
              </a:rPr>
              <a:t> Approved</a:t>
            </a:r>
            <a:endParaRPr lang="en-US" sz="800" dirty="0">
              <a:latin typeface="Arial" pitchFamily="34" charset="0"/>
              <a:cs typeface="Arial" pitchFamily="34" charset="0"/>
            </a:endParaRPr>
          </a:p>
        </p:txBody>
      </p:sp>
    </p:spTree>
    <p:extLst>
      <p:ext uri="{BB962C8B-B14F-4D97-AF65-F5344CB8AC3E}">
        <p14:creationId xmlns="" xmlns:p14="http://schemas.microsoft.com/office/powerpoint/2010/main" val="203657283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prstClr val="white"/>
                </a:solidFill>
              </a:rPr>
              <a:t>Identifying Tolerant Hybrids</a:t>
            </a:r>
            <a:endParaRPr lang="en-US" sz="3600" dirty="0"/>
          </a:p>
        </p:txBody>
      </p:sp>
      <p:graphicFrame>
        <p:nvGraphicFramePr>
          <p:cNvPr id="4" name="Content Placeholder 3"/>
          <p:cNvGraphicFramePr>
            <a:graphicFrameLocks noGrp="1"/>
          </p:cNvGraphicFramePr>
          <p:nvPr>
            <p:ph sz="quarter" idx="10"/>
            <p:extLst>
              <p:ext uri="{D42A27DB-BD31-4B8C-83A1-F6EECF244321}">
                <p14:modId xmlns="" xmlns:p14="http://schemas.microsoft.com/office/powerpoint/2010/main" val="2303487063"/>
              </p:ext>
            </p:extLst>
          </p:nvPr>
        </p:nvGraphicFramePr>
        <p:xfrm>
          <a:off x="304800" y="1676400"/>
          <a:ext cx="85344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7239000" y="1600200"/>
            <a:ext cx="1236172" cy="307777"/>
          </a:xfrm>
          <a:prstGeom prst="rect">
            <a:avLst/>
          </a:prstGeom>
          <a:noFill/>
        </p:spPr>
        <p:txBody>
          <a:bodyPr wrap="none" rtlCol="0">
            <a:spAutoFit/>
          </a:bodyPr>
          <a:lstStyle/>
          <a:p>
            <a:r>
              <a:rPr lang="en-US" sz="1400" dirty="0" smtClean="0"/>
              <a:t>D </a:t>
            </a:r>
            <a:r>
              <a:rPr lang="en-US" sz="1400" dirty="0" err="1" smtClean="0"/>
              <a:t>Buntin</a:t>
            </a:r>
            <a:r>
              <a:rPr lang="en-US" sz="1400" dirty="0" smtClean="0"/>
              <a:t>, </a:t>
            </a:r>
            <a:r>
              <a:rPr lang="en-US" sz="1400" dirty="0" err="1" smtClean="0"/>
              <a:t>UGA</a:t>
            </a:r>
            <a:endParaRPr lang="en-US" sz="1400" dirty="0"/>
          </a:p>
        </p:txBody>
      </p:sp>
      <p:sp>
        <p:nvSpPr>
          <p:cNvPr id="5" name="TextBox 4"/>
          <p:cNvSpPr txBox="1"/>
          <p:nvPr/>
        </p:nvSpPr>
        <p:spPr>
          <a:xfrm>
            <a:off x="101589" y="6510874"/>
            <a:ext cx="878767" cy="215444"/>
          </a:xfrm>
          <a:prstGeom prst="rect">
            <a:avLst/>
          </a:prstGeom>
          <a:noFill/>
        </p:spPr>
        <p:txBody>
          <a:bodyPr wrap="none" rtlCol="0">
            <a:spAutoFit/>
          </a:bodyPr>
          <a:lstStyle/>
          <a:p>
            <a:r>
              <a:rPr lang="en-US" sz="800" dirty="0" err="1" smtClean="0">
                <a:latin typeface="Arial" pitchFamily="34" charset="0"/>
                <a:cs typeface="Arial" pitchFamily="34" charset="0"/>
              </a:rPr>
              <a:t>AMS</a:t>
            </a:r>
            <a:r>
              <a:rPr lang="en-US" sz="800" dirty="0" smtClean="0">
                <a:latin typeface="Arial" pitchFamily="34" charset="0"/>
                <a:cs typeface="Arial" pitchFamily="34" charset="0"/>
              </a:rPr>
              <a:t> Approved</a:t>
            </a:r>
            <a:endParaRPr lang="en-US" sz="800" dirty="0">
              <a:latin typeface="Arial" pitchFamily="34" charset="0"/>
              <a:cs typeface="Arial" pitchFamily="34" charset="0"/>
            </a:endParaRPr>
          </a:p>
        </p:txBody>
      </p:sp>
    </p:spTree>
    <p:extLst>
      <p:ext uri="{BB962C8B-B14F-4D97-AF65-F5344CB8AC3E}">
        <p14:creationId xmlns="" xmlns:p14="http://schemas.microsoft.com/office/powerpoint/2010/main" val="280418461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
          </p:nvPr>
        </p:nvGraphicFramePr>
        <p:xfrm>
          <a:off x="533400" y="1752600"/>
          <a:ext cx="3886200" cy="4828540"/>
        </p:xfrm>
        <a:graphic>
          <a:graphicData uri="http://schemas.openxmlformats.org/drawingml/2006/table">
            <a:tbl>
              <a:tblPr firstRow="1" bandRow="1">
                <a:tableStyleId>{073A0DAA-6AF3-43AB-8588-CEC1D06C72B9}</a:tableStyleId>
              </a:tblPr>
              <a:tblGrid>
                <a:gridCol w="1295400"/>
                <a:gridCol w="126670"/>
                <a:gridCol w="1168730"/>
                <a:gridCol w="1295400"/>
              </a:tblGrid>
              <a:tr h="370840">
                <a:tc gridSpan="2">
                  <a:txBody>
                    <a:bodyPr/>
                    <a:lstStyle/>
                    <a:p>
                      <a:pPr algn="l" fontAlgn="b"/>
                      <a:r>
                        <a:rPr lang="en-US" sz="1800" u="none" strike="noStrike" dirty="0"/>
                        <a:t>Major </a:t>
                      </a:r>
                      <a:r>
                        <a:rPr lang="en-US" sz="1800" u="none" strike="noStrike" dirty="0" smtClean="0"/>
                        <a:t>Comp/Brands</a:t>
                      </a:r>
                      <a:endParaRPr lang="en-US" sz="1800" b="1" i="0" u="none" strike="noStrike" dirty="0">
                        <a:solidFill>
                          <a:schemeClr val="tx2"/>
                        </a:solidFill>
                        <a:latin typeface="Calibri"/>
                      </a:endParaRPr>
                    </a:p>
                  </a:txBody>
                  <a:tcPr marL="9525" marR="9525" marT="9525" marB="0" anchor="b"/>
                </a:tc>
                <a:tc hMerge="1">
                  <a:txBody>
                    <a:bodyPr/>
                    <a:lstStyle/>
                    <a:p>
                      <a:endParaRPr lang="en-US"/>
                    </a:p>
                  </a:txBody>
                  <a:tcPr/>
                </a:tc>
                <a:tc>
                  <a:txBody>
                    <a:bodyPr/>
                    <a:lstStyle/>
                    <a:p>
                      <a:pPr algn="l" fontAlgn="b"/>
                      <a:r>
                        <a:rPr lang="en-US" sz="1800" u="none" strike="noStrike" dirty="0"/>
                        <a:t>Hybrid</a:t>
                      </a:r>
                      <a:endParaRPr lang="en-US" sz="1800" b="1" i="0" u="none" strike="noStrike" dirty="0">
                        <a:solidFill>
                          <a:schemeClr val="tx2"/>
                        </a:solidFill>
                        <a:latin typeface="Calibri"/>
                      </a:endParaRPr>
                    </a:p>
                  </a:txBody>
                  <a:tcPr marL="9525" marR="9525" marT="9525" marB="0" anchor="b"/>
                </a:tc>
                <a:tc>
                  <a:txBody>
                    <a:bodyPr/>
                    <a:lstStyle/>
                    <a:p>
                      <a:pPr algn="l" fontAlgn="b"/>
                      <a:r>
                        <a:rPr lang="en-US" sz="1800" u="none" strike="noStrike" dirty="0"/>
                        <a:t>Maturity</a:t>
                      </a:r>
                      <a:endParaRPr lang="en-US" sz="1800" b="1" i="0" u="none" strike="noStrike" dirty="0">
                        <a:solidFill>
                          <a:schemeClr val="tx2"/>
                        </a:solidFill>
                        <a:latin typeface="Calibri"/>
                      </a:endParaRPr>
                    </a:p>
                  </a:txBody>
                  <a:tcPr marL="9525" marR="9525" marT="9525" marB="0" anchor="b"/>
                </a:tc>
              </a:tr>
              <a:tr h="370840">
                <a:tc gridSpan="2">
                  <a:txBody>
                    <a:bodyPr/>
                    <a:lstStyle/>
                    <a:p>
                      <a:pPr algn="l" fontAlgn="b"/>
                      <a:r>
                        <a:rPr lang="en-US" sz="1800" u="none" strike="noStrike" dirty="0"/>
                        <a:t>Pioneer</a:t>
                      </a:r>
                      <a:endParaRPr lang="en-US" sz="1800" b="0" i="0" u="none" strike="noStrike" dirty="0">
                        <a:solidFill>
                          <a:srgbClr val="000000"/>
                        </a:solidFill>
                        <a:latin typeface="Calibri"/>
                      </a:endParaRPr>
                    </a:p>
                  </a:txBody>
                  <a:tcPr marL="9525" marR="9525" marT="9525" marB="0" anchor="ctr"/>
                </a:tc>
                <a:tc hMerge="1">
                  <a:txBody>
                    <a:bodyPr/>
                    <a:lstStyle/>
                    <a:p>
                      <a:endParaRPr lang="en-US"/>
                    </a:p>
                  </a:txBody>
                  <a:tcPr/>
                </a:tc>
                <a:tc>
                  <a:txBody>
                    <a:bodyPr/>
                    <a:lstStyle/>
                    <a:p>
                      <a:pPr algn="l" fontAlgn="b"/>
                      <a:r>
                        <a:rPr lang="en-US" sz="1800" u="none" strike="noStrike" dirty="0"/>
                        <a:t>83P17</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a:t>Med-Full</a:t>
                      </a:r>
                      <a:endParaRPr lang="en-US" sz="1800" b="0" i="0" u="none" strike="noStrike">
                        <a:solidFill>
                          <a:srgbClr val="000000"/>
                        </a:solidFill>
                        <a:latin typeface="Calibri"/>
                      </a:endParaRPr>
                    </a:p>
                  </a:txBody>
                  <a:tcPr marL="9525" marR="9525" marT="9525" marB="0" anchor="ctr"/>
                </a:tc>
              </a:tr>
              <a:tr h="370840">
                <a:tc gridSpan="2">
                  <a:txBody>
                    <a:bodyPr/>
                    <a:lstStyle/>
                    <a:p>
                      <a:pPr algn="l" fontAlgn="b"/>
                      <a:r>
                        <a:rPr lang="en-US" sz="1800" u="none" strike="noStrike" dirty="0"/>
                        <a:t>Pioneer</a:t>
                      </a:r>
                      <a:endParaRPr lang="en-US" sz="1800" b="0" i="0" u="none" strike="noStrike" dirty="0">
                        <a:solidFill>
                          <a:srgbClr val="000000"/>
                        </a:solidFill>
                        <a:latin typeface="Calibri"/>
                      </a:endParaRPr>
                    </a:p>
                  </a:txBody>
                  <a:tcPr marL="9525" marR="9525" marT="9525" marB="0" anchor="ctr"/>
                </a:tc>
                <a:tc hMerge="1">
                  <a:txBody>
                    <a:bodyPr/>
                    <a:lstStyle/>
                    <a:p>
                      <a:endParaRPr lang="en-US"/>
                    </a:p>
                  </a:txBody>
                  <a:tcPr/>
                </a:tc>
                <a:tc>
                  <a:txBody>
                    <a:bodyPr/>
                    <a:lstStyle/>
                    <a:p>
                      <a:pPr algn="l" fontAlgn="b"/>
                      <a:r>
                        <a:rPr lang="en-US" sz="1800" u="none" strike="noStrike" dirty="0"/>
                        <a:t>83P56</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dirty="0" smtClean="0"/>
                        <a:t>Med-Full</a:t>
                      </a:r>
                      <a:endParaRPr lang="en-US" sz="1800" b="0" i="0" u="none" strike="noStrike" dirty="0">
                        <a:solidFill>
                          <a:srgbClr val="000000"/>
                        </a:solidFill>
                        <a:latin typeface="Calibri"/>
                      </a:endParaRPr>
                    </a:p>
                  </a:txBody>
                  <a:tcPr marL="9525" marR="9525" marT="9525" marB="0" anchor="ctr"/>
                </a:tc>
              </a:tr>
              <a:tr h="370840">
                <a:tc gridSpan="2">
                  <a:txBody>
                    <a:bodyPr/>
                    <a:lstStyle/>
                    <a:p>
                      <a:pPr algn="l" fontAlgn="b"/>
                      <a:r>
                        <a:rPr lang="en-US" sz="1800" u="none" strike="noStrike" dirty="0"/>
                        <a:t>DeKalb </a:t>
                      </a:r>
                      <a:endParaRPr lang="en-US" sz="1800" b="0" i="0" u="none" strike="noStrike" dirty="0">
                        <a:solidFill>
                          <a:srgbClr val="000000"/>
                        </a:solidFill>
                        <a:latin typeface="Calibri"/>
                      </a:endParaRPr>
                    </a:p>
                  </a:txBody>
                  <a:tcPr marL="9525" marR="9525" marT="9525" marB="0" anchor="ctr"/>
                </a:tc>
                <a:tc hMerge="1">
                  <a:txBody>
                    <a:bodyPr/>
                    <a:lstStyle/>
                    <a:p>
                      <a:endParaRPr lang="en-US"/>
                    </a:p>
                  </a:txBody>
                  <a:tcPr/>
                </a:tc>
                <a:tc>
                  <a:txBody>
                    <a:bodyPr/>
                    <a:lstStyle/>
                    <a:p>
                      <a:pPr algn="l" fontAlgn="b"/>
                      <a:r>
                        <a:rPr lang="en-US" sz="1800" u="none" strike="noStrike" dirty="0"/>
                        <a:t>37-07</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dirty="0"/>
                        <a:t>Med-Early</a:t>
                      </a:r>
                      <a:endParaRPr lang="en-US" sz="1800" b="0" i="0" u="none" strike="noStrike" dirty="0">
                        <a:solidFill>
                          <a:srgbClr val="000000"/>
                        </a:solidFill>
                        <a:latin typeface="Calibri"/>
                      </a:endParaRPr>
                    </a:p>
                  </a:txBody>
                  <a:tcPr marL="9525" marR="9525" marT="9525" marB="0" anchor="ctr"/>
                </a:tc>
              </a:tr>
              <a:tr h="370840">
                <a:tc gridSpan="2">
                  <a:txBody>
                    <a:bodyPr/>
                    <a:lstStyle/>
                    <a:p>
                      <a:pPr algn="l" fontAlgn="b"/>
                      <a:r>
                        <a:rPr lang="en-US" sz="1800" u="none" strike="noStrike" dirty="0"/>
                        <a:t>DeKalb </a:t>
                      </a:r>
                      <a:endParaRPr lang="en-US" sz="1800" b="0" i="0" u="none" strike="noStrike" dirty="0">
                        <a:solidFill>
                          <a:srgbClr val="000000"/>
                        </a:solidFill>
                        <a:latin typeface="Calibri"/>
                      </a:endParaRPr>
                    </a:p>
                  </a:txBody>
                  <a:tcPr marL="9525" marR="9525" marT="9525" marB="0" anchor="ctr"/>
                </a:tc>
                <a:tc hMerge="1">
                  <a:txBody>
                    <a:bodyPr/>
                    <a:lstStyle/>
                    <a:p>
                      <a:endParaRPr lang="en-US"/>
                    </a:p>
                  </a:txBody>
                  <a:tcPr/>
                </a:tc>
                <a:tc>
                  <a:txBody>
                    <a:bodyPr/>
                    <a:lstStyle/>
                    <a:p>
                      <a:pPr algn="l" fontAlgn="b"/>
                      <a:r>
                        <a:rPr lang="en-US" sz="1800" u="none" strike="noStrike" dirty="0"/>
                        <a:t>Pulsar</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dirty="0"/>
                        <a:t>Med-Early</a:t>
                      </a:r>
                      <a:endParaRPr lang="en-US" sz="1800" b="0" i="0" u="none" strike="noStrike" dirty="0">
                        <a:solidFill>
                          <a:srgbClr val="000000"/>
                        </a:solidFill>
                        <a:latin typeface="Calibri"/>
                      </a:endParaRPr>
                    </a:p>
                  </a:txBody>
                  <a:tcPr marL="9525" marR="9525" marT="9525" marB="0" anchor="ctr"/>
                </a:tc>
              </a:tr>
              <a:tr h="370840">
                <a:tc gridSpan="2">
                  <a:txBody>
                    <a:bodyPr/>
                    <a:lstStyle/>
                    <a:p>
                      <a:pPr algn="l" fontAlgn="b"/>
                      <a:r>
                        <a:rPr lang="en-US" sz="1800" u="none" strike="noStrike" dirty="0"/>
                        <a:t>Sorghum Partners</a:t>
                      </a:r>
                      <a:endParaRPr lang="en-US" sz="1800" b="0" i="0" u="none" strike="noStrike" dirty="0">
                        <a:solidFill>
                          <a:srgbClr val="000000"/>
                        </a:solidFill>
                        <a:latin typeface="Calibri"/>
                      </a:endParaRPr>
                    </a:p>
                  </a:txBody>
                  <a:tcPr marL="9525" marR="9525" marT="9525" marB="0" anchor="ctr"/>
                </a:tc>
                <a:tc hMerge="1">
                  <a:txBody>
                    <a:bodyPr/>
                    <a:lstStyle/>
                    <a:p>
                      <a:endParaRPr lang="en-US"/>
                    </a:p>
                  </a:txBody>
                  <a:tcPr/>
                </a:tc>
                <a:tc>
                  <a:txBody>
                    <a:bodyPr/>
                    <a:lstStyle/>
                    <a:p>
                      <a:pPr algn="l" fontAlgn="b"/>
                      <a:r>
                        <a:rPr lang="en-US" sz="1800" u="none" strike="noStrike" smtClean="0"/>
                        <a:t>SP 7715</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dirty="0" smtClean="0"/>
                        <a:t>Med-Full</a:t>
                      </a:r>
                      <a:endParaRPr lang="en-US" sz="1800" b="0" i="0" u="none" strike="noStrike" dirty="0">
                        <a:solidFill>
                          <a:srgbClr val="000000"/>
                        </a:solidFill>
                        <a:latin typeface="Calibri"/>
                      </a:endParaRPr>
                    </a:p>
                  </a:txBody>
                  <a:tcPr marL="9525" marR="9525" marT="9525" marB="0" anchor="ctr"/>
                </a:tc>
              </a:tr>
              <a:tr h="370840">
                <a:tc gridSpan="2">
                  <a:txBody>
                    <a:bodyPr/>
                    <a:lstStyle/>
                    <a:p>
                      <a:pPr algn="l" fontAlgn="b"/>
                      <a:r>
                        <a:rPr lang="en-US" sz="1800" u="none" strike="noStrike" dirty="0"/>
                        <a:t>Sorghum Partners</a:t>
                      </a:r>
                      <a:endParaRPr lang="en-US" sz="1800" b="0" i="0" u="none" strike="noStrike" dirty="0">
                        <a:solidFill>
                          <a:srgbClr val="000000"/>
                        </a:solidFill>
                        <a:latin typeface="Calibri"/>
                      </a:endParaRPr>
                    </a:p>
                  </a:txBody>
                  <a:tcPr marL="9525" marR="9525" marT="9525" marB="0" anchor="ctr"/>
                </a:tc>
                <a:tc hMerge="1">
                  <a:txBody>
                    <a:bodyPr/>
                    <a:lstStyle/>
                    <a:p>
                      <a:endParaRPr lang="en-US"/>
                    </a:p>
                  </a:txBody>
                  <a:tcPr/>
                </a:tc>
                <a:tc>
                  <a:txBody>
                    <a:bodyPr/>
                    <a:lstStyle/>
                    <a:p>
                      <a:pPr algn="l" rtl="0" fontAlgn="ctr"/>
                      <a:r>
                        <a:rPr lang="en-US" sz="1800" u="none" strike="noStrike" dirty="0" smtClean="0"/>
                        <a:t> SP</a:t>
                      </a:r>
                      <a:r>
                        <a:rPr lang="en-US" sz="1800" u="none" strike="noStrike" baseline="0" dirty="0" smtClean="0"/>
                        <a:t> 78M30</a:t>
                      </a:r>
                      <a:endParaRPr lang="en-US" sz="1800" b="0" i="0" u="none" strike="noStrike" dirty="0" smtClean="0">
                        <a:solidFill>
                          <a:srgbClr val="000000"/>
                        </a:solidFill>
                        <a:latin typeface="Calibri"/>
                      </a:endParaRPr>
                    </a:p>
                  </a:txBody>
                  <a:tcPr marL="9525" marR="9525" marT="9525" marB="0" anchor="ctr"/>
                </a:tc>
                <a:tc>
                  <a:txBody>
                    <a:bodyPr/>
                    <a:lstStyle/>
                    <a:p>
                      <a:pPr algn="l" fontAlgn="b"/>
                      <a:r>
                        <a:rPr lang="en-US" sz="1800" u="none" strike="noStrike" dirty="0" smtClean="0"/>
                        <a:t>Med-Full</a:t>
                      </a:r>
                      <a:endParaRPr lang="en-US" sz="1800" b="0" i="0" u="none" strike="noStrike" dirty="0">
                        <a:solidFill>
                          <a:srgbClr val="000000"/>
                        </a:solidFill>
                        <a:latin typeface="Calibri"/>
                      </a:endParaRPr>
                    </a:p>
                  </a:txBody>
                  <a:tcPr marL="9525" marR="9525" marT="9525" marB="0" anchor="ctr"/>
                </a:tc>
              </a:tr>
              <a:tr h="370840">
                <a:tc gridSpan="2">
                  <a:txBody>
                    <a:bodyPr/>
                    <a:lstStyle/>
                    <a:p>
                      <a:pPr algn="l" fontAlgn="b"/>
                      <a:r>
                        <a:rPr lang="en-US" sz="1800" u="none" strike="noStrike"/>
                        <a:t>Sorghum Partners</a:t>
                      </a:r>
                      <a:endParaRPr lang="en-US" sz="1800" b="0" i="0" u="none" strike="noStrike">
                        <a:solidFill>
                          <a:srgbClr val="000000"/>
                        </a:solidFill>
                        <a:latin typeface="Calibri"/>
                      </a:endParaRPr>
                    </a:p>
                  </a:txBody>
                  <a:tcPr marL="9525" marR="9525" marT="9525" marB="0" anchor="ctr"/>
                </a:tc>
                <a:tc hMerge="1">
                  <a:txBody>
                    <a:bodyPr/>
                    <a:lstStyle/>
                    <a:p>
                      <a:endParaRPr lang="en-US"/>
                    </a:p>
                  </a:txBody>
                  <a:tcPr/>
                </a:tc>
                <a:tc>
                  <a:txBody>
                    <a:bodyPr/>
                    <a:lstStyle/>
                    <a:p>
                      <a:pPr algn="l" rtl="0" fontAlgn="ctr"/>
                      <a:r>
                        <a:rPr lang="en-US" sz="1800" u="none" strike="noStrike" dirty="0" smtClean="0"/>
                        <a:t>SP</a:t>
                      </a:r>
                      <a:r>
                        <a:rPr lang="en-US" sz="1800" u="none" strike="noStrike" baseline="0" dirty="0" smtClean="0"/>
                        <a:t> </a:t>
                      </a:r>
                      <a:r>
                        <a:rPr lang="en-US" sz="1800" u="none" strike="noStrike" dirty="0" smtClean="0"/>
                        <a:t>73B12 </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dirty="0" smtClean="0"/>
                        <a:t>Med-Full</a:t>
                      </a:r>
                      <a:endParaRPr lang="en-US" sz="1800" b="0" i="0" u="none" strike="noStrike" dirty="0">
                        <a:solidFill>
                          <a:srgbClr val="000000"/>
                        </a:solidFill>
                        <a:latin typeface="Calibri"/>
                      </a:endParaRPr>
                    </a:p>
                  </a:txBody>
                  <a:tcPr marL="9525" marR="9525" marT="9525" marB="0" anchor="ctr"/>
                </a:tc>
              </a:tr>
              <a:tr h="370840">
                <a:tc>
                  <a:txBody>
                    <a:bodyPr/>
                    <a:lstStyle/>
                    <a:p>
                      <a:r>
                        <a:rPr lang="en-US" dirty="0" smtClean="0"/>
                        <a:t>Richardson</a:t>
                      </a:r>
                      <a:endParaRPr lang="en-US" dirty="0">
                        <a:solidFill>
                          <a:schemeClr val="accent1"/>
                        </a:solidFill>
                        <a:latin typeface="Calibri" pitchFamily="34" charset="0"/>
                      </a:endParaRPr>
                    </a:p>
                  </a:txBody>
                  <a:tcPr/>
                </a:tc>
                <a:tc gridSpan="2">
                  <a:txBody>
                    <a:bodyPr/>
                    <a:lstStyle/>
                    <a:p>
                      <a:r>
                        <a:rPr lang="en-US" dirty="0" smtClean="0"/>
                        <a:t>RS260E</a:t>
                      </a:r>
                      <a:endParaRPr lang="en-US" dirty="0">
                        <a:solidFill>
                          <a:schemeClr val="accent1"/>
                        </a:solidFill>
                        <a:latin typeface="Calibri" pitchFamily="34" charset="0"/>
                      </a:endParaRPr>
                    </a:p>
                  </a:txBody>
                  <a:tcPr/>
                </a:tc>
                <a:tc hMerge="1">
                  <a:txBody>
                    <a:bodyPr/>
                    <a:lstStyle/>
                    <a:p>
                      <a:endParaRPr lang="en-US"/>
                    </a:p>
                  </a:txBody>
                  <a:tcPr/>
                </a:tc>
                <a:tc>
                  <a:txBody>
                    <a:bodyPr/>
                    <a:lstStyle/>
                    <a:p>
                      <a:r>
                        <a:rPr lang="en-US" dirty="0" smtClean="0"/>
                        <a:t>Med-Full</a:t>
                      </a:r>
                      <a:endParaRPr lang="en-US" dirty="0">
                        <a:solidFill>
                          <a:schemeClr val="accent1"/>
                        </a:solidFill>
                        <a:latin typeface="Calibri" pitchFamily="34" charset="0"/>
                      </a:endParaRPr>
                    </a:p>
                  </a:txBody>
                  <a:tcPr/>
                </a:tc>
              </a:tr>
              <a:tr h="370840">
                <a:tc>
                  <a:txBody>
                    <a:bodyPr/>
                    <a:lstStyle/>
                    <a:p>
                      <a:r>
                        <a:rPr lang="en-US" dirty="0" smtClean="0"/>
                        <a:t>Richardson</a:t>
                      </a:r>
                      <a:endParaRPr lang="en-US" dirty="0">
                        <a:solidFill>
                          <a:schemeClr val="accent1"/>
                        </a:solidFill>
                        <a:latin typeface="Calibri" pitchFamily="34" charset="0"/>
                      </a:endParaRPr>
                    </a:p>
                  </a:txBody>
                  <a:tcPr/>
                </a:tc>
                <a:tc gridSpan="2">
                  <a:txBody>
                    <a:bodyPr/>
                    <a:lstStyle/>
                    <a:p>
                      <a:r>
                        <a:rPr lang="en-US" dirty="0" smtClean="0"/>
                        <a:t>Sprint W </a:t>
                      </a:r>
                      <a:r>
                        <a:rPr lang="en-US" dirty="0" err="1" smtClean="0"/>
                        <a:t>FG</a:t>
                      </a:r>
                      <a:endParaRPr lang="en-US" dirty="0">
                        <a:solidFill>
                          <a:schemeClr val="accent1"/>
                        </a:solidFill>
                        <a:latin typeface="Calibri" pitchFamily="34" charset="0"/>
                      </a:endParaRPr>
                    </a:p>
                  </a:txBody>
                  <a:tcPr/>
                </a:tc>
                <a:tc hMerge="1">
                  <a:txBody>
                    <a:bodyPr/>
                    <a:lstStyle/>
                    <a:p>
                      <a:endParaRPr lang="en-US"/>
                    </a:p>
                  </a:txBody>
                  <a:tcPr/>
                </a:tc>
                <a:tc>
                  <a:txBody>
                    <a:bodyPr/>
                    <a:lstStyle/>
                    <a:p>
                      <a:r>
                        <a:rPr lang="en-US" dirty="0" smtClean="0"/>
                        <a:t>Med-Early</a:t>
                      </a:r>
                      <a:endParaRPr lang="en-US" dirty="0">
                        <a:solidFill>
                          <a:schemeClr val="accent1"/>
                        </a:solidFill>
                        <a:latin typeface="Calibri" pitchFamily="34" charset="0"/>
                      </a:endParaRPr>
                    </a:p>
                  </a:txBody>
                  <a:tcPr/>
                </a:tc>
              </a:tr>
              <a:tr h="370840">
                <a:tc>
                  <a:txBody>
                    <a:bodyPr/>
                    <a:lstStyle/>
                    <a:p>
                      <a:r>
                        <a:rPr lang="en-US" dirty="0" smtClean="0"/>
                        <a:t>Richardson </a:t>
                      </a:r>
                      <a:endParaRPr lang="en-US" dirty="0">
                        <a:solidFill>
                          <a:schemeClr val="accent1"/>
                        </a:solidFill>
                        <a:latin typeface="Calibri" pitchFamily="34" charset="0"/>
                      </a:endParaRPr>
                    </a:p>
                  </a:txBody>
                  <a:tcPr/>
                </a:tc>
                <a:tc gridSpan="2">
                  <a:txBody>
                    <a:bodyPr/>
                    <a:lstStyle/>
                    <a:p>
                      <a:r>
                        <a:rPr lang="en-US" dirty="0" err="1" smtClean="0"/>
                        <a:t>Jowar</a:t>
                      </a:r>
                      <a:r>
                        <a:rPr lang="en-US" dirty="0" smtClean="0"/>
                        <a:t> I</a:t>
                      </a:r>
                      <a:endParaRPr lang="en-US" dirty="0">
                        <a:solidFill>
                          <a:schemeClr val="accent1"/>
                        </a:solidFill>
                        <a:latin typeface="Calibri" pitchFamily="34" charset="0"/>
                      </a:endParaRPr>
                    </a:p>
                  </a:txBody>
                  <a:tcPr/>
                </a:tc>
                <a:tc hMerge="1">
                  <a:txBody>
                    <a:bodyPr/>
                    <a:lstStyle/>
                    <a:p>
                      <a:endParaRPr lang="en-US" dirty="0"/>
                    </a:p>
                  </a:txBody>
                  <a:tcPr/>
                </a:tc>
                <a:tc>
                  <a:txBody>
                    <a:bodyPr/>
                    <a:lstStyle/>
                    <a:p>
                      <a:r>
                        <a:rPr lang="en-US" dirty="0" smtClean="0"/>
                        <a:t>Full</a:t>
                      </a:r>
                      <a:endParaRPr lang="en-US" dirty="0">
                        <a:solidFill>
                          <a:schemeClr val="accent1"/>
                        </a:solidFill>
                        <a:latin typeface="Calibri" pitchFamily="34" charset="0"/>
                      </a:endParaRPr>
                    </a:p>
                  </a:txBody>
                  <a:tcPr/>
                </a:tc>
              </a:tr>
            </a:tbl>
          </a:graphicData>
        </a:graphic>
      </p:graphicFrame>
      <p:graphicFrame>
        <p:nvGraphicFramePr>
          <p:cNvPr id="7" name="Content Placeholder 6"/>
          <p:cNvGraphicFramePr>
            <a:graphicFrameLocks noGrp="1"/>
          </p:cNvGraphicFramePr>
          <p:nvPr>
            <p:ph sz="quarter" idx="10"/>
          </p:nvPr>
        </p:nvGraphicFramePr>
        <p:xfrm>
          <a:off x="4704203" y="1763601"/>
          <a:ext cx="3906398" cy="4571159"/>
        </p:xfrm>
        <a:graphic>
          <a:graphicData uri="http://schemas.openxmlformats.org/drawingml/2006/table">
            <a:tbl>
              <a:tblPr firstRow="1" bandRow="1">
                <a:tableStyleId>{073A0DAA-6AF3-43AB-8588-CEC1D06C72B9}</a:tableStyleId>
              </a:tblPr>
              <a:tblGrid>
                <a:gridCol w="1423466"/>
                <a:gridCol w="1187532"/>
                <a:gridCol w="1295400"/>
              </a:tblGrid>
              <a:tr h="578914">
                <a:tc>
                  <a:txBody>
                    <a:bodyPr/>
                    <a:lstStyle/>
                    <a:p>
                      <a:pPr algn="l" fontAlgn="b"/>
                      <a:r>
                        <a:rPr lang="en-US" sz="1800" u="none" strike="noStrike" dirty="0"/>
                        <a:t>Major </a:t>
                      </a:r>
                      <a:r>
                        <a:rPr lang="en-US" sz="1800" u="none" strike="noStrike" dirty="0" smtClean="0"/>
                        <a:t>Comp/Brands</a:t>
                      </a:r>
                      <a:endParaRPr lang="en-US" sz="1800" b="1" i="0" u="none" strike="noStrike" dirty="0">
                        <a:solidFill>
                          <a:schemeClr val="tx2"/>
                        </a:solidFill>
                        <a:latin typeface="Calibri"/>
                      </a:endParaRPr>
                    </a:p>
                  </a:txBody>
                  <a:tcPr marL="9525" marR="9525" marT="9525" marB="0" anchor="b"/>
                </a:tc>
                <a:tc>
                  <a:txBody>
                    <a:bodyPr/>
                    <a:lstStyle/>
                    <a:p>
                      <a:pPr algn="l" fontAlgn="b"/>
                      <a:r>
                        <a:rPr lang="en-US" sz="1800" u="none" strike="noStrike" dirty="0"/>
                        <a:t>Hybrid</a:t>
                      </a:r>
                      <a:endParaRPr lang="en-US" sz="1800" b="1" i="0" u="none" strike="noStrike" dirty="0">
                        <a:solidFill>
                          <a:schemeClr val="tx2"/>
                        </a:solidFill>
                        <a:latin typeface="Calibri"/>
                      </a:endParaRPr>
                    </a:p>
                  </a:txBody>
                  <a:tcPr marL="9525" marR="9525" marT="9525" marB="0" anchor="b"/>
                </a:tc>
                <a:tc>
                  <a:txBody>
                    <a:bodyPr/>
                    <a:lstStyle/>
                    <a:p>
                      <a:pPr algn="l" fontAlgn="b"/>
                      <a:r>
                        <a:rPr lang="en-US" sz="1800" u="none" strike="noStrike" dirty="0"/>
                        <a:t>Maturity</a:t>
                      </a:r>
                      <a:endParaRPr lang="en-US" sz="1800" b="1" i="0" u="none" strike="noStrike" dirty="0">
                        <a:solidFill>
                          <a:schemeClr val="tx2"/>
                        </a:solidFill>
                        <a:latin typeface="Calibri"/>
                      </a:endParaRPr>
                    </a:p>
                  </a:txBody>
                  <a:tcPr marL="9525" marR="9525" marT="9525" marB="0" anchor="b"/>
                </a:tc>
              </a:tr>
              <a:tr h="370840">
                <a:tc>
                  <a:txBody>
                    <a:bodyPr/>
                    <a:lstStyle/>
                    <a:p>
                      <a:pPr algn="l" fontAlgn="b"/>
                      <a:r>
                        <a:rPr lang="en-US" sz="1800" u="none" strike="noStrike" dirty="0" smtClean="0"/>
                        <a:t>Richardson</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dirty="0" smtClean="0"/>
                        <a:t>Swift</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dirty="0" smtClean="0"/>
                        <a:t>V. Early</a:t>
                      </a:r>
                      <a:endParaRPr lang="en-US" sz="1800" b="0" i="0" u="none" strike="noStrike" dirty="0">
                        <a:solidFill>
                          <a:srgbClr val="000000"/>
                        </a:solidFill>
                        <a:latin typeface="Calibri"/>
                      </a:endParaRPr>
                    </a:p>
                  </a:txBody>
                  <a:tcPr marL="9525" marR="9525" marT="9525" marB="0" anchor="ctr"/>
                </a:tc>
              </a:tr>
              <a:tr h="370840">
                <a:tc>
                  <a:txBody>
                    <a:bodyPr/>
                    <a:lstStyle/>
                    <a:p>
                      <a:pPr algn="l" fontAlgn="b"/>
                      <a:r>
                        <a:rPr lang="en-US" sz="1800" u="none" strike="noStrike" dirty="0"/>
                        <a:t>Alta</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dirty="0"/>
                        <a:t>AG1201</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dirty="0"/>
                        <a:t>Early</a:t>
                      </a:r>
                      <a:endParaRPr lang="en-US" sz="1800" b="0" i="0" u="none" strike="noStrike" dirty="0">
                        <a:solidFill>
                          <a:srgbClr val="000000"/>
                        </a:solidFill>
                        <a:latin typeface="Calibri"/>
                      </a:endParaRPr>
                    </a:p>
                  </a:txBody>
                  <a:tcPr marL="9525" marR="9525" marT="9525" marB="0" anchor="ctr"/>
                </a:tc>
              </a:tr>
              <a:tr h="370840">
                <a:tc>
                  <a:txBody>
                    <a:bodyPr/>
                    <a:lstStyle/>
                    <a:p>
                      <a:pPr algn="l" fontAlgn="b"/>
                      <a:r>
                        <a:rPr lang="en-US" sz="1800" u="none" strike="noStrike" dirty="0"/>
                        <a:t>Alta</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dirty="0"/>
                        <a:t>AG1301</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a:t>Med-Early</a:t>
                      </a:r>
                      <a:endParaRPr lang="en-US" sz="1800" b="0" i="0" u="none" strike="noStrike">
                        <a:solidFill>
                          <a:srgbClr val="000000"/>
                        </a:solidFill>
                        <a:latin typeface="Calibri"/>
                      </a:endParaRPr>
                    </a:p>
                  </a:txBody>
                  <a:tcPr marL="9525" marR="9525" marT="9525" marB="0" anchor="ctr"/>
                </a:tc>
              </a:tr>
              <a:tr h="264729">
                <a:tc>
                  <a:txBody>
                    <a:bodyPr/>
                    <a:lstStyle/>
                    <a:p>
                      <a:pPr algn="l" fontAlgn="b"/>
                      <a:r>
                        <a:rPr lang="en-US" sz="1800" u="none" strike="noStrike" dirty="0"/>
                        <a:t>Alta</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dirty="0"/>
                        <a:t>AG1203</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a:t>Med-Early</a:t>
                      </a:r>
                      <a:endParaRPr lang="en-US" sz="1800" b="0" i="0" u="none" strike="noStrike">
                        <a:solidFill>
                          <a:srgbClr val="000000"/>
                        </a:solidFill>
                        <a:latin typeface="Calibri"/>
                      </a:endParaRPr>
                    </a:p>
                  </a:txBody>
                  <a:tcPr marL="9525" marR="9525" marT="9525" marB="0" anchor="ctr"/>
                </a:tc>
              </a:tr>
              <a:tr h="370840">
                <a:tc>
                  <a:txBody>
                    <a:bodyPr/>
                    <a:lstStyle/>
                    <a:p>
                      <a:pPr algn="l" fontAlgn="b"/>
                      <a:r>
                        <a:rPr lang="en-US" sz="1800" u="none" strike="noStrike"/>
                        <a:t>Mycogen</a:t>
                      </a:r>
                      <a:endParaRPr lang="en-US" sz="1800" b="0" i="0" u="none" strike="noStrike">
                        <a:solidFill>
                          <a:srgbClr val="000000"/>
                        </a:solidFill>
                        <a:latin typeface="Calibri"/>
                      </a:endParaRPr>
                    </a:p>
                  </a:txBody>
                  <a:tcPr marL="9525" marR="9525" marT="9525" marB="0" anchor="ctr"/>
                </a:tc>
                <a:tc>
                  <a:txBody>
                    <a:bodyPr/>
                    <a:lstStyle/>
                    <a:p>
                      <a:pPr algn="l" fontAlgn="b"/>
                      <a:r>
                        <a:rPr lang="en-US" sz="1800" u="none" strike="noStrike" dirty="0"/>
                        <a:t>627</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dirty="0"/>
                        <a:t>Med-Early</a:t>
                      </a:r>
                      <a:endParaRPr lang="en-US" sz="1800" b="0" i="0" u="none" strike="noStrike" dirty="0">
                        <a:solidFill>
                          <a:srgbClr val="000000"/>
                        </a:solidFill>
                        <a:latin typeface="Calibri"/>
                      </a:endParaRPr>
                    </a:p>
                  </a:txBody>
                  <a:tcPr marL="9525" marR="9525" marT="9525" marB="0" anchor="ctr"/>
                </a:tc>
              </a:tr>
              <a:tr h="370840">
                <a:tc>
                  <a:txBody>
                    <a:bodyPr/>
                    <a:lstStyle/>
                    <a:p>
                      <a:pPr algn="l" fontAlgn="b"/>
                      <a:r>
                        <a:rPr lang="en-US" sz="1800" u="none" strike="noStrike"/>
                        <a:t>Mycogen</a:t>
                      </a:r>
                      <a:endParaRPr lang="en-US" sz="1800" b="0" i="0" u="none" strike="noStrike">
                        <a:solidFill>
                          <a:srgbClr val="000000"/>
                        </a:solidFill>
                        <a:latin typeface="Calibri"/>
                      </a:endParaRPr>
                    </a:p>
                  </a:txBody>
                  <a:tcPr marL="9525" marR="9525" marT="9525" marB="0" anchor="ctr"/>
                </a:tc>
                <a:tc>
                  <a:txBody>
                    <a:bodyPr/>
                    <a:lstStyle/>
                    <a:p>
                      <a:pPr algn="l" fontAlgn="b"/>
                      <a:r>
                        <a:rPr lang="en-US" sz="1800" u="none" strike="noStrike" dirty="0"/>
                        <a:t>1G688</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dirty="0"/>
                        <a:t>Medium</a:t>
                      </a:r>
                      <a:endParaRPr lang="en-US" sz="1800" b="0" i="0" u="none" strike="noStrike" dirty="0">
                        <a:solidFill>
                          <a:srgbClr val="000000"/>
                        </a:solidFill>
                        <a:latin typeface="Calibri"/>
                      </a:endParaRPr>
                    </a:p>
                  </a:txBody>
                  <a:tcPr marL="9525" marR="9525" marT="9525" marB="0" anchor="ctr"/>
                </a:tc>
              </a:tr>
              <a:tr h="370840">
                <a:tc>
                  <a:txBody>
                    <a:bodyPr/>
                    <a:lstStyle/>
                    <a:p>
                      <a:pPr algn="l" fontAlgn="b"/>
                      <a:r>
                        <a:rPr lang="en-US" sz="1800" u="none" strike="noStrike" dirty="0" err="1"/>
                        <a:t>B&amp;H</a:t>
                      </a:r>
                      <a:r>
                        <a:rPr lang="en-US" sz="1800" u="none" strike="noStrike" dirty="0"/>
                        <a:t> Genetics</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a:t>BH 4100</a:t>
                      </a:r>
                      <a:endParaRPr lang="en-US" sz="1800" b="0" i="0" u="none" strike="noStrike">
                        <a:solidFill>
                          <a:srgbClr val="000000"/>
                        </a:solidFill>
                        <a:latin typeface="Calibri"/>
                      </a:endParaRPr>
                    </a:p>
                  </a:txBody>
                  <a:tcPr marL="9525" marR="9525" marT="9525" marB="0" anchor="ctr"/>
                </a:tc>
                <a:tc>
                  <a:txBody>
                    <a:bodyPr/>
                    <a:lstStyle/>
                    <a:p>
                      <a:pPr algn="l" fontAlgn="b"/>
                      <a:r>
                        <a:rPr lang="en-US" sz="1800" u="none" strike="noStrike" dirty="0"/>
                        <a:t>Medium</a:t>
                      </a:r>
                      <a:endParaRPr lang="en-US" sz="1800" b="0" i="0" u="none" strike="noStrike" dirty="0">
                        <a:solidFill>
                          <a:srgbClr val="000000"/>
                        </a:solidFill>
                        <a:latin typeface="Calibri"/>
                      </a:endParaRPr>
                    </a:p>
                  </a:txBody>
                  <a:tcPr marL="9525" marR="9525" marT="9525" marB="0" anchor="ctr"/>
                </a:tc>
              </a:tr>
              <a:tr h="370840">
                <a:tc>
                  <a:txBody>
                    <a:bodyPr/>
                    <a:lstStyle/>
                    <a:p>
                      <a:pPr algn="l" fontAlgn="b"/>
                      <a:r>
                        <a:rPr lang="en-US" sz="1800" u="none" strike="noStrike"/>
                        <a:t>B&amp;H Genetics</a:t>
                      </a:r>
                      <a:endParaRPr lang="en-US" sz="1800" b="0" i="0" u="none" strike="noStrike">
                        <a:solidFill>
                          <a:srgbClr val="000000"/>
                        </a:solidFill>
                        <a:latin typeface="Calibri"/>
                      </a:endParaRPr>
                    </a:p>
                  </a:txBody>
                  <a:tcPr marL="9525" marR="9525" marT="9525" marB="0" anchor="ctr"/>
                </a:tc>
                <a:tc>
                  <a:txBody>
                    <a:bodyPr/>
                    <a:lstStyle/>
                    <a:p>
                      <a:pPr algn="l" fontAlgn="b"/>
                      <a:r>
                        <a:rPr lang="en-US" sz="1800" u="none" strike="noStrike"/>
                        <a:t>BH 3400</a:t>
                      </a:r>
                      <a:endParaRPr lang="en-US" sz="1800" b="0" i="0" u="none" strike="noStrike">
                        <a:solidFill>
                          <a:srgbClr val="000000"/>
                        </a:solidFill>
                        <a:latin typeface="Calibri"/>
                      </a:endParaRPr>
                    </a:p>
                  </a:txBody>
                  <a:tcPr marL="9525" marR="9525" marT="9525" marB="0" anchor="ctr"/>
                </a:tc>
                <a:tc>
                  <a:txBody>
                    <a:bodyPr/>
                    <a:lstStyle/>
                    <a:p>
                      <a:pPr algn="l" fontAlgn="b"/>
                      <a:r>
                        <a:rPr lang="en-US" sz="1800" u="none" strike="noStrike" dirty="0"/>
                        <a:t>V Early</a:t>
                      </a:r>
                      <a:endParaRPr lang="en-US" sz="1800" b="0" i="0" u="none" strike="noStrike" dirty="0">
                        <a:solidFill>
                          <a:srgbClr val="000000"/>
                        </a:solidFill>
                        <a:latin typeface="Calibri"/>
                      </a:endParaRPr>
                    </a:p>
                  </a:txBody>
                  <a:tcPr marL="9525" marR="9525" marT="9525" marB="0" anchor="ctr"/>
                </a:tc>
              </a:tr>
              <a:tr h="370840">
                <a:tc>
                  <a:txBody>
                    <a:bodyPr/>
                    <a:lstStyle/>
                    <a:p>
                      <a:pPr algn="l" fontAlgn="b"/>
                      <a:r>
                        <a:rPr lang="en-US" sz="1800" u="none" strike="noStrike" dirty="0"/>
                        <a:t>Warner Seed</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dirty="0"/>
                        <a:t>W-844-E</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dirty="0" smtClean="0"/>
                        <a:t>Med-Full</a:t>
                      </a:r>
                      <a:endParaRPr lang="en-US" sz="1800" b="0" i="0" u="none" strike="noStrike" dirty="0">
                        <a:solidFill>
                          <a:srgbClr val="000000"/>
                        </a:solidFill>
                        <a:latin typeface="Calibri"/>
                      </a:endParaRPr>
                    </a:p>
                  </a:txBody>
                  <a:tcPr marL="9525" marR="9525" marT="9525" marB="0" anchor="ctr"/>
                </a:tc>
              </a:tr>
              <a:tr h="370840">
                <a:tc>
                  <a:txBody>
                    <a:bodyPr/>
                    <a:lstStyle/>
                    <a:p>
                      <a:pPr algn="l" fontAlgn="b"/>
                      <a:r>
                        <a:rPr lang="en-US" sz="1800" u="none" strike="noStrike" dirty="0" smtClean="0"/>
                        <a:t>Warner Seed</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dirty="0" smtClean="0"/>
                        <a:t>W-7051</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dirty="0" smtClean="0"/>
                        <a:t>Med-Full</a:t>
                      </a:r>
                      <a:endParaRPr lang="en-US" sz="1800" b="0" i="0" u="none" strike="noStrike" dirty="0">
                        <a:solidFill>
                          <a:srgbClr val="000000"/>
                        </a:solidFill>
                        <a:latin typeface="Calibri"/>
                      </a:endParaRPr>
                    </a:p>
                  </a:txBody>
                  <a:tcPr marL="9525" marR="9525" marT="9525" marB="0" anchor="ctr"/>
                </a:tc>
              </a:tr>
              <a:tr h="370840">
                <a:tc>
                  <a:txBody>
                    <a:bodyPr/>
                    <a:lstStyle/>
                    <a:p>
                      <a:pPr algn="l" fontAlgn="b"/>
                      <a:r>
                        <a:rPr lang="en-US" sz="1800" u="none" strike="noStrike" dirty="0" smtClean="0"/>
                        <a:t>Golden</a:t>
                      </a:r>
                      <a:r>
                        <a:rPr lang="en-US" sz="1800" u="none" strike="noStrike" baseline="0" dirty="0" smtClean="0"/>
                        <a:t> Acres</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dirty="0" smtClean="0"/>
                        <a:t>3960B</a:t>
                      </a:r>
                      <a:endParaRPr lang="en-US" sz="1800" b="0" i="0" u="none" strike="noStrike" dirty="0">
                        <a:solidFill>
                          <a:srgbClr val="000000"/>
                        </a:solidFill>
                        <a:latin typeface="Calibri"/>
                      </a:endParaRPr>
                    </a:p>
                  </a:txBody>
                  <a:tcPr marL="9525" marR="9525" marT="9525" marB="0" anchor="ctr"/>
                </a:tc>
                <a:tc>
                  <a:txBody>
                    <a:bodyPr/>
                    <a:lstStyle/>
                    <a:p>
                      <a:pPr algn="l" fontAlgn="b"/>
                      <a:r>
                        <a:rPr lang="en-US" sz="1800" u="none" strike="noStrike" dirty="0" smtClean="0"/>
                        <a:t>Med</a:t>
                      </a:r>
                      <a:endParaRPr lang="en-US" sz="1800" b="0" i="0" u="none" strike="noStrike" dirty="0">
                        <a:solidFill>
                          <a:srgbClr val="000000"/>
                        </a:solidFill>
                        <a:latin typeface="Calibri"/>
                      </a:endParaRPr>
                    </a:p>
                  </a:txBody>
                  <a:tcPr marL="9525" marR="9525" marT="9525" marB="0" anchor="ctr"/>
                </a:tc>
              </a:tr>
            </a:tbl>
          </a:graphicData>
        </a:graphic>
      </p:graphicFrame>
      <p:sp>
        <p:nvSpPr>
          <p:cNvPr id="3" name="Title 2"/>
          <p:cNvSpPr>
            <a:spLocks noGrp="1"/>
          </p:cNvSpPr>
          <p:nvPr>
            <p:ph type="title"/>
          </p:nvPr>
        </p:nvSpPr>
        <p:spPr>
          <a:xfrm>
            <a:off x="2690036" y="579475"/>
            <a:ext cx="6305107" cy="545123"/>
          </a:xfrm>
        </p:spPr>
        <p:txBody>
          <a:bodyPr>
            <a:normAutofit fontScale="90000"/>
          </a:bodyPr>
          <a:lstStyle/>
          <a:p>
            <a:pPr algn="ctr"/>
            <a:r>
              <a:rPr lang="en-US" sz="3200" dirty="0" smtClean="0">
                <a:solidFill>
                  <a:schemeClr val="bg1"/>
                </a:solidFill>
              </a:rPr>
              <a:t>2016 Hybrids Identified with </a:t>
            </a:r>
            <a:br>
              <a:rPr lang="en-US" sz="3200" dirty="0" smtClean="0">
                <a:solidFill>
                  <a:schemeClr val="bg1"/>
                </a:solidFill>
              </a:rPr>
            </a:br>
            <a:r>
              <a:rPr lang="en-US" sz="3200" dirty="0" smtClean="0">
                <a:solidFill>
                  <a:schemeClr val="bg1"/>
                </a:solidFill>
              </a:rPr>
              <a:t>Some SCA Tolerance</a:t>
            </a:r>
            <a:endParaRPr lang="en-US" sz="3200" dirty="0">
              <a:solidFill>
                <a:schemeClr val="bg1"/>
              </a:solidFill>
            </a:endParaRPr>
          </a:p>
        </p:txBody>
      </p:sp>
      <p:sp>
        <p:nvSpPr>
          <p:cNvPr id="5" name="TextBox 4"/>
          <p:cNvSpPr txBox="1"/>
          <p:nvPr/>
        </p:nvSpPr>
        <p:spPr>
          <a:xfrm>
            <a:off x="533400" y="6566356"/>
            <a:ext cx="811441" cy="215444"/>
          </a:xfrm>
          <a:prstGeom prst="rect">
            <a:avLst/>
          </a:prstGeom>
          <a:noFill/>
        </p:spPr>
        <p:txBody>
          <a:bodyPr wrap="none" rtlCol="0">
            <a:spAutoFit/>
          </a:bodyPr>
          <a:lstStyle/>
          <a:p>
            <a:r>
              <a:rPr lang="en-US" sz="800" dirty="0" err="1" smtClean="0"/>
              <a:t>AMS</a:t>
            </a:r>
            <a:r>
              <a:rPr lang="en-US" sz="800" dirty="0" smtClean="0"/>
              <a:t> Approved</a:t>
            </a:r>
            <a:endParaRPr lang="en-US" sz="800" dirty="0"/>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endParaRPr lang="en-US" sz="3200" dirty="0"/>
          </a:p>
        </p:txBody>
      </p:sp>
      <p:sp>
        <p:nvSpPr>
          <p:cNvPr id="3" name="Content Placeholder 2"/>
          <p:cNvSpPr>
            <a:spLocks noGrp="1"/>
          </p:cNvSpPr>
          <p:nvPr>
            <p:ph sz="quarter" idx="10"/>
          </p:nvPr>
        </p:nvSpPr>
        <p:spPr/>
        <p:txBody>
          <a:bodyPr/>
          <a:lstStyle/>
          <a:p>
            <a:r>
              <a:rPr lang="en-US" dirty="0" smtClean="0"/>
              <a:t>The United Sorghum Checkoff Program has committed close to $1 million on sugarcane aphid research and educational materials since 2015</a:t>
            </a:r>
          </a:p>
          <a:p>
            <a:r>
              <a:rPr lang="en-US" dirty="0" smtClean="0"/>
              <a:t>This presentation summarizes what we have learned about sugarcane aphid and how it should best </a:t>
            </a:r>
            <a:r>
              <a:rPr lang="en-US" smtClean="0"/>
              <a:t>be </a:t>
            </a:r>
            <a:r>
              <a:rPr lang="en-US" smtClean="0"/>
              <a:t>managed</a:t>
            </a:r>
          </a:p>
          <a:p>
            <a:pPr>
              <a:buNone/>
            </a:pPr>
            <a:endParaRPr lang="en-US" dirty="0"/>
          </a:p>
        </p:txBody>
      </p:sp>
      <p:sp>
        <p:nvSpPr>
          <p:cNvPr id="4" name="TextBox 3"/>
          <p:cNvSpPr txBox="1"/>
          <p:nvPr/>
        </p:nvSpPr>
        <p:spPr>
          <a:xfrm>
            <a:off x="685800" y="62484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stretch>
            <a:fillRect/>
          </a:stretch>
        </p:blipFill>
        <p:spPr>
          <a:xfrm flipH="1">
            <a:off x="152400" y="1524000"/>
            <a:ext cx="3138773" cy="4942718"/>
          </a:xfrm>
          <a:prstGeom prst="rect">
            <a:avLst/>
          </a:prstGeom>
          <a:ln w="19050">
            <a:solidFill>
              <a:schemeClr val="accent2"/>
            </a:solidFill>
          </a:ln>
        </p:spPr>
      </p:pic>
      <p:pic>
        <p:nvPicPr>
          <p:cNvPr id="3" name="Picture 2"/>
          <p:cNvPicPr>
            <a:picLocks noChangeAspect="1"/>
          </p:cNvPicPr>
          <p:nvPr/>
        </p:nvPicPr>
        <p:blipFill>
          <a:blip r:embed="rId4" cstate="screen"/>
          <a:stretch>
            <a:fillRect/>
          </a:stretch>
        </p:blipFill>
        <p:spPr>
          <a:xfrm>
            <a:off x="3429000" y="1524000"/>
            <a:ext cx="3178968" cy="4953000"/>
          </a:xfrm>
          <a:prstGeom prst="rect">
            <a:avLst/>
          </a:prstGeom>
          <a:solidFill>
            <a:schemeClr val="accent1"/>
          </a:solidFill>
          <a:ln w="19050" cmpd="sng">
            <a:solidFill>
              <a:schemeClr val="accent1"/>
            </a:solidFill>
          </a:ln>
        </p:spPr>
      </p:pic>
      <p:sp>
        <p:nvSpPr>
          <p:cNvPr id="4" name="TextBox 3"/>
          <p:cNvSpPr txBox="1"/>
          <p:nvPr/>
        </p:nvSpPr>
        <p:spPr>
          <a:xfrm>
            <a:off x="152400" y="5943600"/>
            <a:ext cx="3026568" cy="584775"/>
          </a:xfrm>
          <a:prstGeom prst="rect">
            <a:avLst/>
          </a:prstGeom>
          <a:noFill/>
        </p:spPr>
        <p:txBody>
          <a:bodyPr wrap="square" rtlCol="0">
            <a:spAutoFit/>
          </a:bodyPr>
          <a:lstStyle/>
          <a:p>
            <a:pPr algn="ctr"/>
            <a:r>
              <a:rPr lang="en-US" sz="3200" b="1" dirty="0" smtClean="0">
                <a:solidFill>
                  <a:srgbClr val="CC0000"/>
                </a:solidFill>
              </a:rPr>
              <a:t>Tx3409/Tx2783</a:t>
            </a:r>
            <a:endParaRPr lang="en-US" sz="3200" b="1" dirty="0">
              <a:solidFill>
                <a:srgbClr val="CC0000"/>
              </a:solidFill>
            </a:endParaRPr>
          </a:p>
        </p:txBody>
      </p:sp>
      <p:sp>
        <p:nvSpPr>
          <p:cNvPr id="5" name="TextBox 4"/>
          <p:cNvSpPr txBox="1"/>
          <p:nvPr/>
        </p:nvSpPr>
        <p:spPr>
          <a:xfrm>
            <a:off x="3429000" y="5943600"/>
            <a:ext cx="3200400" cy="584775"/>
          </a:xfrm>
          <a:prstGeom prst="rect">
            <a:avLst/>
          </a:prstGeom>
          <a:noFill/>
        </p:spPr>
        <p:txBody>
          <a:bodyPr wrap="square" rtlCol="0">
            <a:spAutoFit/>
          </a:bodyPr>
          <a:lstStyle/>
          <a:p>
            <a:pPr algn="ctr"/>
            <a:r>
              <a:rPr lang="en-US" sz="3200" b="1" dirty="0" smtClean="0">
                <a:solidFill>
                  <a:schemeClr val="bg1"/>
                </a:solidFill>
              </a:rPr>
              <a:t>Tx3408/Tx2783</a:t>
            </a:r>
            <a:endParaRPr lang="en-US" sz="3200" b="1" dirty="0">
              <a:solidFill>
                <a:schemeClr val="bg1"/>
              </a:solidFill>
            </a:endParaRPr>
          </a:p>
        </p:txBody>
      </p:sp>
      <p:sp>
        <p:nvSpPr>
          <p:cNvPr id="7" name="TextBox 6"/>
          <p:cNvSpPr txBox="1"/>
          <p:nvPr/>
        </p:nvSpPr>
        <p:spPr>
          <a:xfrm>
            <a:off x="6842473" y="1905000"/>
            <a:ext cx="2301527" cy="2308324"/>
          </a:xfrm>
          <a:prstGeom prst="rect">
            <a:avLst/>
          </a:prstGeom>
          <a:noFill/>
        </p:spPr>
        <p:txBody>
          <a:bodyPr wrap="square" rtlCol="0">
            <a:spAutoFit/>
          </a:bodyPr>
          <a:lstStyle/>
          <a:p>
            <a:r>
              <a:rPr lang="en-US" dirty="0" smtClean="0"/>
              <a:t>Other universities</a:t>
            </a:r>
          </a:p>
          <a:p>
            <a:r>
              <a:rPr lang="en-US" dirty="0" smtClean="0"/>
              <a:t>and USDA-</a:t>
            </a:r>
            <a:r>
              <a:rPr lang="en-US" dirty="0" err="1" smtClean="0"/>
              <a:t>ARS</a:t>
            </a:r>
            <a:r>
              <a:rPr lang="en-US" dirty="0" smtClean="0"/>
              <a:t> are</a:t>
            </a:r>
          </a:p>
          <a:p>
            <a:r>
              <a:rPr lang="en-US" dirty="0" smtClean="0"/>
              <a:t>releasing SCA resistant</a:t>
            </a:r>
          </a:p>
          <a:p>
            <a:r>
              <a:rPr lang="en-US" dirty="0" smtClean="0"/>
              <a:t>lines. </a:t>
            </a:r>
          </a:p>
          <a:p>
            <a:endParaRPr lang="en-US" dirty="0" smtClean="0"/>
          </a:p>
          <a:p>
            <a:r>
              <a:rPr lang="en-US" dirty="0" smtClean="0"/>
              <a:t>Companies also have identified lines with resistance.</a:t>
            </a:r>
            <a:endParaRPr lang="en-US" dirty="0"/>
          </a:p>
        </p:txBody>
      </p:sp>
      <p:sp>
        <p:nvSpPr>
          <p:cNvPr id="8" name="TextBox 7"/>
          <p:cNvSpPr txBox="1"/>
          <p:nvPr/>
        </p:nvSpPr>
        <p:spPr>
          <a:xfrm>
            <a:off x="101589" y="6510874"/>
            <a:ext cx="878767" cy="215444"/>
          </a:xfrm>
          <a:prstGeom prst="rect">
            <a:avLst/>
          </a:prstGeom>
          <a:noFill/>
        </p:spPr>
        <p:txBody>
          <a:bodyPr wrap="none" rtlCol="0">
            <a:spAutoFit/>
          </a:bodyPr>
          <a:lstStyle/>
          <a:p>
            <a:r>
              <a:rPr lang="en-US" sz="800" dirty="0" err="1" smtClean="0">
                <a:latin typeface="Arial" pitchFamily="34" charset="0"/>
                <a:cs typeface="Arial" pitchFamily="34" charset="0"/>
              </a:rPr>
              <a:t>AMS</a:t>
            </a:r>
            <a:r>
              <a:rPr lang="en-US" sz="800" dirty="0" smtClean="0">
                <a:latin typeface="Arial" pitchFamily="34" charset="0"/>
                <a:cs typeface="Arial" pitchFamily="34" charset="0"/>
              </a:rPr>
              <a:t> Approved</a:t>
            </a:r>
            <a:endParaRPr lang="en-US" sz="800" dirty="0">
              <a:latin typeface="Arial" pitchFamily="34" charset="0"/>
              <a:cs typeface="Arial" pitchFamily="34" charset="0"/>
            </a:endParaRPr>
          </a:p>
        </p:txBody>
      </p:sp>
      <p:sp>
        <p:nvSpPr>
          <p:cNvPr id="9" name="Title 8"/>
          <p:cNvSpPr>
            <a:spLocks noGrp="1"/>
          </p:cNvSpPr>
          <p:nvPr>
            <p:ph type="title"/>
          </p:nvPr>
        </p:nvSpPr>
        <p:spPr>
          <a:xfrm>
            <a:off x="3352800" y="228600"/>
            <a:ext cx="5638800" cy="990600"/>
          </a:xfrm>
        </p:spPr>
        <p:txBody>
          <a:bodyPr>
            <a:normAutofit fontScale="90000"/>
          </a:bodyPr>
          <a:lstStyle/>
          <a:p>
            <a:r>
              <a:rPr lang="en-US" dirty="0" smtClean="0">
                <a:solidFill>
                  <a:srgbClr val="FFFFFF"/>
                </a:solidFill>
              </a:rPr>
              <a:t>New Resistant Lines from TAMU</a:t>
            </a:r>
            <a:endParaRPr lang="en-US" dirty="0"/>
          </a:p>
        </p:txBody>
      </p:sp>
    </p:spTree>
    <p:extLst>
      <p:ext uri="{BB962C8B-B14F-4D97-AF65-F5344CB8AC3E}">
        <p14:creationId xmlns="" xmlns:p14="http://schemas.microsoft.com/office/powerpoint/2010/main" val="405171211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Presentation Outline</a:t>
            </a:r>
            <a:endParaRPr lang="en-US" dirty="0"/>
          </a:p>
        </p:txBody>
      </p:sp>
      <p:sp>
        <p:nvSpPr>
          <p:cNvPr id="3" name="Content Placeholder 2"/>
          <p:cNvSpPr>
            <a:spLocks noGrp="1"/>
          </p:cNvSpPr>
          <p:nvPr>
            <p:ph sz="quarter" idx="10"/>
          </p:nvPr>
        </p:nvSpPr>
        <p:spPr>
          <a:xfrm>
            <a:off x="304800" y="1676400"/>
            <a:ext cx="8534400" cy="4800600"/>
          </a:xfrm>
        </p:spPr>
        <p:txBody>
          <a:bodyPr>
            <a:normAutofit fontScale="77500" lnSpcReduction="20000"/>
          </a:bodyPr>
          <a:lstStyle/>
          <a:p>
            <a:r>
              <a:rPr lang="en-US" dirty="0" smtClean="0">
                <a:solidFill>
                  <a:schemeClr val="bg1">
                    <a:lumMod val="65000"/>
                  </a:schemeClr>
                </a:solidFill>
              </a:rPr>
              <a:t>SCA biology</a:t>
            </a:r>
          </a:p>
          <a:p>
            <a:r>
              <a:rPr lang="en-US" dirty="0" smtClean="0">
                <a:solidFill>
                  <a:schemeClr val="bg1">
                    <a:lumMod val="65000"/>
                  </a:schemeClr>
                </a:solidFill>
              </a:rPr>
              <a:t>Tolerant hybrids</a:t>
            </a:r>
          </a:p>
          <a:p>
            <a:r>
              <a:rPr lang="en-US" dirty="0" smtClean="0"/>
              <a:t>Effectiveness of seed treatments</a:t>
            </a:r>
          </a:p>
          <a:p>
            <a:r>
              <a:rPr lang="en-US" dirty="0" smtClean="0">
                <a:solidFill>
                  <a:schemeClr val="bg1">
                    <a:lumMod val="65000"/>
                  </a:schemeClr>
                </a:solidFill>
              </a:rPr>
              <a:t>Thresholds: Determining when to spray</a:t>
            </a:r>
          </a:p>
          <a:p>
            <a:pPr lvl="1"/>
            <a:r>
              <a:rPr lang="en-US" dirty="0" smtClean="0">
                <a:solidFill>
                  <a:schemeClr val="bg1">
                    <a:lumMod val="65000"/>
                  </a:schemeClr>
                </a:solidFill>
              </a:rPr>
              <a:t>Scouting</a:t>
            </a:r>
          </a:p>
          <a:p>
            <a:pPr lvl="1"/>
            <a:r>
              <a:rPr lang="en-US" dirty="0" smtClean="0">
                <a:solidFill>
                  <a:schemeClr val="bg1">
                    <a:lumMod val="65000"/>
                  </a:schemeClr>
                </a:solidFill>
              </a:rPr>
              <a:t>When to spray</a:t>
            </a:r>
          </a:p>
          <a:p>
            <a:pPr lvl="1"/>
            <a:r>
              <a:rPr lang="en-US" dirty="0" smtClean="0">
                <a:solidFill>
                  <a:schemeClr val="bg1">
                    <a:lumMod val="65000"/>
                  </a:schemeClr>
                </a:solidFill>
              </a:rPr>
              <a:t>Susceptible </a:t>
            </a:r>
            <a:r>
              <a:rPr lang="en-US" dirty="0" err="1" smtClean="0">
                <a:solidFill>
                  <a:schemeClr val="bg1">
                    <a:lumMod val="65000"/>
                  </a:schemeClr>
                </a:solidFill>
              </a:rPr>
              <a:t>vs</a:t>
            </a:r>
            <a:r>
              <a:rPr lang="en-US" dirty="0" smtClean="0">
                <a:solidFill>
                  <a:schemeClr val="bg1">
                    <a:lumMod val="65000"/>
                  </a:schemeClr>
                </a:solidFill>
              </a:rPr>
              <a:t> tolerant hybrids</a:t>
            </a:r>
          </a:p>
          <a:p>
            <a:pPr lvl="1"/>
            <a:r>
              <a:rPr lang="en-US" dirty="0" smtClean="0">
                <a:solidFill>
                  <a:schemeClr val="bg1">
                    <a:lumMod val="65000"/>
                  </a:schemeClr>
                </a:solidFill>
              </a:rPr>
              <a:t>Should spray threshold change with sorghum growth stage</a:t>
            </a:r>
          </a:p>
          <a:p>
            <a:r>
              <a:rPr lang="en-US" dirty="0" smtClean="0">
                <a:solidFill>
                  <a:schemeClr val="bg1">
                    <a:lumMod val="65000"/>
                  </a:schemeClr>
                </a:solidFill>
              </a:rPr>
              <a:t>Insecticide choices and rates</a:t>
            </a:r>
          </a:p>
          <a:p>
            <a:r>
              <a:rPr lang="en-US" dirty="0" smtClean="0">
                <a:solidFill>
                  <a:schemeClr val="bg1">
                    <a:lumMod val="65000"/>
                  </a:schemeClr>
                </a:solidFill>
              </a:rPr>
              <a:t>Controlling SCA in the presence of other pests (midge, headworms)</a:t>
            </a:r>
          </a:p>
          <a:p>
            <a:r>
              <a:rPr lang="en-US" dirty="0" smtClean="0">
                <a:solidFill>
                  <a:schemeClr val="bg1">
                    <a:lumMod val="65000"/>
                  </a:schemeClr>
                </a:solidFill>
              </a:rPr>
              <a:t>SCA management prior to harvest</a:t>
            </a:r>
          </a:p>
          <a:p>
            <a:r>
              <a:rPr lang="en-US" dirty="0" smtClean="0">
                <a:solidFill>
                  <a:schemeClr val="bg1">
                    <a:lumMod val="65000"/>
                  </a:schemeClr>
                </a:solidFill>
              </a:rPr>
              <a:t>Cultural and environmental factors that influence SCA control</a:t>
            </a:r>
          </a:p>
          <a:p>
            <a:r>
              <a:rPr lang="en-US" dirty="0" smtClean="0">
                <a:solidFill>
                  <a:schemeClr val="bg1">
                    <a:lumMod val="65000"/>
                  </a:schemeClr>
                </a:solidFill>
              </a:rPr>
              <a:t>Best management practices</a:t>
            </a:r>
            <a:endParaRPr lang="en-US"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228600"/>
            <a:ext cx="5181600" cy="990600"/>
          </a:xfrm>
        </p:spPr>
        <p:txBody>
          <a:bodyPr>
            <a:noAutofit/>
          </a:bodyPr>
          <a:lstStyle/>
          <a:p>
            <a:r>
              <a:rPr lang="en-US" sz="3600" dirty="0" smtClean="0"/>
              <a:t>Seed Treatments for SCA Control</a:t>
            </a:r>
            <a:endParaRPr lang="en-US" sz="3600" dirty="0"/>
          </a:p>
        </p:txBody>
      </p:sp>
      <p:pic>
        <p:nvPicPr>
          <p:cNvPr id="4" name="Picture 3"/>
          <p:cNvPicPr>
            <a:picLocks noChangeAspect="1"/>
          </p:cNvPicPr>
          <p:nvPr/>
        </p:nvPicPr>
        <p:blipFill>
          <a:blip r:embed="rId3" cstate="screen">
            <a:extLst>
              <a:ext uri="{28A0092B-C50C-407E-A947-70E740481C1C}">
                <a14:useLocalDpi xmlns="" xmlns:a14="http://schemas.microsoft.com/office/drawing/2010/main" val="0"/>
              </a:ext>
            </a:extLst>
          </a:blip>
          <a:stretch>
            <a:fillRect/>
          </a:stretch>
        </p:blipFill>
        <p:spPr>
          <a:xfrm>
            <a:off x="914400" y="1600200"/>
            <a:ext cx="7493000" cy="4572000"/>
          </a:xfrm>
          <a:prstGeom prst="rect">
            <a:avLst/>
          </a:prstGeom>
        </p:spPr>
      </p:pic>
      <p:sp>
        <p:nvSpPr>
          <p:cNvPr id="5" name="TextBox 4"/>
          <p:cNvSpPr txBox="1"/>
          <p:nvPr/>
        </p:nvSpPr>
        <p:spPr>
          <a:xfrm>
            <a:off x="5562600" y="6400800"/>
            <a:ext cx="1601079" cy="276999"/>
          </a:xfrm>
          <a:prstGeom prst="rect">
            <a:avLst/>
          </a:prstGeom>
          <a:noFill/>
        </p:spPr>
        <p:txBody>
          <a:bodyPr wrap="none" rtlCol="0">
            <a:spAutoFit/>
          </a:bodyPr>
          <a:lstStyle/>
          <a:p>
            <a:r>
              <a:rPr lang="en-US" sz="1200" dirty="0" smtClean="0"/>
              <a:t>Photo: Mo Way, TAMU</a:t>
            </a:r>
            <a:endParaRPr lang="en-US" sz="1200" dirty="0"/>
          </a:p>
        </p:txBody>
      </p:sp>
      <p:sp>
        <p:nvSpPr>
          <p:cNvPr id="6" name="TextBox 5"/>
          <p:cNvSpPr txBox="1"/>
          <p:nvPr/>
        </p:nvSpPr>
        <p:spPr>
          <a:xfrm>
            <a:off x="1905000" y="3276600"/>
            <a:ext cx="1971181" cy="369332"/>
          </a:xfrm>
          <a:prstGeom prst="rect">
            <a:avLst/>
          </a:prstGeom>
          <a:noFill/>
        </p:spPr>
        <p:txBody>
          <a:bodyPr wrap="none" rtlCol="0">
            <a:spAutoFit/>
          </a:bodyPr>
          <a:lstStyle/>
          <a:p>
            <a:r>
              <a:rPr lang="en-US" dirty="0" smtClean="0"/>
              <a:t>No Seed treatment</a:t>
            </a:r>
            <a:endParaRPr lang="en-US" dirty="0"/>
          </a:p>
        </p:txBody>
      </p:sp>
      <p:sp>
        <p:nvSpPr>
          <p:cNvPr id="7" name="Right Arrow 6"/>
          <p:cNvSpPr/>
          <p:nvPr/>
        </p:nvSpPr>
        <p:spPr>
          <a:xfrm rot="3074316">
            <a:off x="3521804" y="4097489"/>
            <a:ext cx="1380397" cy="118200"/>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Seed Treatments</a:t>
            </a:r>
            <a:endParaRPr lang="en-US" dirty="0"/>
          </a:p>
        </p:txBody>
      </p:sp>
      <p:sp>
        <p:nvSpPr>
          <p:cNvPr id="5" name="TextBox 4"/>
          <p:cNvSpPr txBox="1"/>
          <p:nvPr/>
        </p:nvSpPr>
        <p:spPr>
          <a:xfrm>
            <a:off x="3352800" y="6096000"/>
            <a:ext cx="1774397" cy="307777"/>
          </a:xfrm>
          <a:prstGeom prst="rect">
            <a:avLst/>
          </a:prstGeom>
          <a:noFill/>
        </p:spPr>
        <p:txBody>
          <a:bodyPr wrap="none" rtlCol="0">
            <a:spAutoFit/>
          </a:bodyPr>
          <a:lstStyle/>
          <a:p>
            <a:r>
              <a:rPr lang="en-US" sz="1400" dirty="0" smtClean="0"/>
              <a:t>Photo: AR, Nick Seiter</a:t>
            </a:r>
            <a:endParaRPr lang="en-US" sz="1400" dirty="0"/>
          </a:p>
        </p:txBody>
      </p:sp>
      <p:pic>
        <p:nvPicPr>
          <p:cNvPr id="7" name="Picture 3" descr="C:\Users\seiter\Pictures\phone camera 8.27.16\20160726_092133.jpg"/>
          <p:cNvPicPr>
            <a:picLocks noGrp="1" noChangeAspect="1" noChangeArrowheads="1"/>
          </p:cNvPicPr>
          <p:nvPr>
            <p:ph sz="quarter" idx="10"/>
          </p:nvPr>
        </p:nvPicPr>
        <p:blipFill>
          <a:blip r:embed="rId3" cstate="screen">
            <a:extLst>
              <a:ext uri="{28A0092B-C50C-407E-A947-70E740481C1C}">
                <a14:useLocalDpi xmlns="" xmlns:a14="http://schemas.microsoft.com/office/drawing/2010/main" val="0"/>
              </a:ext>
            </a:extLst>
          </a:blip>
          <a:srcRect/>
          <a:stretch>
            <a:fillRect/>
          </a:stretch>
        </p:blipFill>
        <p:spPr bwMode="auto">
          <a:xfrm>
            <a:off x="645053" y="1676400"/>
            <a:ext cx="7853894" cy="44196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01589" y="6510874"/>
            <a:ext cx="878767" cy="215444"/>
          </a:xfrm>
          <a:prstGeom prst="rect">
            <a:avLst/>
          </a:prstGeom>
          <a:noFill/>
        </p:spPr>
        <p:txBody>
          <a:bodyPr wrap="none" rtlCol="0">
            <a:spAutoFit/>
          </a:bodyPr>
          <a:lstStyle/>
          <a:p>
            <a:r>
              <a:rPr lang="en-US" sz="800" dirty="0" err="1" smtClean="0">
                <a:latin typeface="Arial" pitchFamily="34" charset="0"/>
                <a:cs typeface="Arial" pitchFamily="34" charset="0"/>
              </a:rPr>
              <a:t>AMS</a:t>
            </a:r>
            <a:r>
              <a:rPr lang="en-US" sz="800" dirty="0" smtClean="0">
                <a:latin typeface="Arial" pitchFamily="34" charset="0"/>
                <a:cs typeface="Arial" pitchFamily="34" charset="0"/>
              </a:rPr>
              <a:t> Approved</a:t>
            </a:r>
            <a:endParaRPr lang="en-US" sz="800" dirty="0">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srcRect/>
          <a:stretch>
            <a:fillRect/>
          </a:stretch>
        </p:blipFill>
        <p:spPr bwMode="auto">
          <a:xfrm>
            <a:off x="2133410" y="1277904"/>
            <a:ext cx="6808571" cy="4899612"/>
          </a:xfrm>
          <a:prstGeom prst="rect">
            <a:avLst/>
          </a:prstGeom>
          <a:noFill/>
          <a:ln w="9525">
            <a:noFill/>
            <a:miter lim="800000"/>
            <a:headEnd/>
            <a:tailEnd/>
          </a:ln>
          <a:effectLst/>
        </p:spPr>
      </p:pic>
      <p:sp>
        <p:nvSpPr>
          <p:cNvPr id="6" name="TextBox 5"/>
          <p:cNvSpPr txBox="1"/>
          <p:nvPr/>
        </p:nvSpPr>
        <p:spPr>
          <a:xfrm>
            <a:off x="3293597" y="6256159"/>
            <a:ext cx="3531736" cy="369332"/>
          </a:xfrm>
          <a:prstGeom prst="rect">
            <a:avLst/>
          </a:prstGeom>
          <a:noFill/>
        </p:spPr>
        <p:txBody>
          <a:bodyPr wrap="none" rtlCol="0">
            <a:spAutoFit/>
          </a:bodyPr>
          <a:lstStyle/>
          <a:p>
            <a:r>
              <a:rPr lang="en-US" dirty="0" smtClean="0"/>
              <a:t>D. Kerns, LSU, Growth Chamber</a:t>
            </a:r>
            <a:endParaRPr lang="en-US" dirty="0"/>
          </a:p>
        </p:txBody>
      </p:sp>
      <p:sp>
        <p:nvSpPr>
          <p:cNvPr id="4" name="TextBox 3"/>
          <p:cNvSpPr txBox="1"/>
          <p:nvPr/>
        </p:nvSpPr>
        <p:spPr>
          <a:xfrm>
            <a:off x="101589" y="6510874"/>
            <a:ext cx="878767" cy="215444"/>
          </a:xfrm>
          <a:prstGeom prst="rect">
            <a:avLst/>
          </a:prstGeom>
          <a:noFill/>
        </p:spPr>
        <p:txBody>
          <a:bodyPr wrap="none" rtlCol="0">
            <a:spAutoFit/>
          </a:bodyPr>
          <a:lstStyle/>
          <a:p>
            <a:r>
              <a:rPr lang="en-US" sz="800" dirty="0" err="1" smtClean="0">
                <a:latin typeface="Arial" pitchFamily="34" charset="0"/>
                <a:cs typeface="Arial" pitchFamily="34" charset="0"/>
              </a:rPr>
              <a:t>AMS</a:t>
            </a:r>
            <a:r>
              <a:rPr lang="en-US" sz="800" dirty="0" smtClean="0">
                <a:latin typeface="Arial" pitchFamily="34" charset="0"/>
                <a:cs typeface="Arial" pitchFamily="34" charset="0"/>
              </a:rPr>
              <a:t> Approved</a:t>
            </a:r>
            <a:endParaRPr lang="en-US" sz="800" dirty="0">
              <a:latin typeface="Arial" pitchFamily="34" charset="0"/>
              <a:cs typeface="Arial" pitchFamily="34" charset="0"/>
            </a:endParaRPr>
          </a:p>
        </p:txBody>
      </p:sp>
      <p:sp>
        <p:nvSpPr>
          <p:cNvPr id="5" name="Title 4"/>
          <p:cNvSpPr>
            <a:spLocks noGrp="1"/>
          </p:cNvSpPr>
          <p:nvPr>
            <p:ph type="title"/>
          </p:nvPr>
        </p:nvSpPr>
        <p:spPr/>
        <p:txBody>
          <a:bodyPr/>
          <a:lstStyle/>
          <a:p>
            <a:r>
              <a:rPr lang="en-US" dirty="0" smtClean="0"/>
              <a:t>2015 Seed Treatment Trial</a:t>
            </a:r>
            <a:endParaRPr lang="en-US" dirty="0"/>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p:nvPr>
            <p:extLst>
              <p:ext uri="{D42A27DB-BD31-4B8C-83A1-F6EECF244321}">
                <p14:modId xmlns="" xmlns:p14="http://schemas.microsoft.com/office/powerpoint/2010/main" val="2677876879"/>
              </p:ext>
            </p:extLst>
          </p:nvPr>
        </p:nvGraphicFramePr>
        <p:xfrm>
          <a:off x="304800" y="1219200"/>
          <a:ext cx="8839200" cy="51435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sz="3600" dirty="0" smtClean="0"/>
              <a:t>2016 Seed Treatment Trial</a:t>
            </a:r>
            <a:endParaRPr lang="en-US" sz="3600" dirty="0"/>
          </a:p>
        </p:txBody>
      </p:sp>
      <p:sp>
        <p:nvSpPr>
          <p:cNvPr id="4" name="TextBox 3"/>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extLst>
      <p:ext uri="{BB962C8B-B14F-4D97-AF65-F5344CB8AC3E}">
        <p14:creationId xmlns="" xmlns:p14="http://schemas.microsoft.com/office/powerpoint/2010/main" val="11689004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p:nvPr>
            <p:extLst>
              <p:ext uri="{D42A27DB-BD31-4B8C-83A1-F6EECF244321}">
                <p14:modId xmlns="" xmlns:p14="http://schemas.microsoft.com/office/powerpoint/2010/main" val="3766554494"/>
              </p:ext>
            </p:extLst>
          </p:nvPr>
        </p:nvGraphicFramePr>
        <p:xfrm>
          <a:off x="0" y="1143000"/>
          <a:ext cx="8991600" cy="51435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sz="3600" dirty="0" smtClean="0"/>
              <a:t>2016 Seed Treatment Trial</a:t>
            </a:r>
            <a:endParaRPr lang="en-US" sz="3600" dirty="0"/>
          </a:p>
        </p:txBody>
      </p:sp>
      <p:sp>
        <p:nvSpPr>
          <p:cNvPr id="4" name="TextBox 3"/>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extLst>
      <p:ext uri="{BB962C8B-B14F-4D97-AF65-F5344CB8AC3E}">
        <p14:creationId xmlns="" xmlns:p14="http://schemas.microsoft.com/office/powerpoint/2010/main" val="27661677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Seed Treatment Conclusions</a:t>
            </a:r>
            <a:endParaRPr lang="en-US" dirty="0"/>
          </a:p>
        </p:txBody>
      </p:sp>
      <p:sp>
        <p:nvSpPr>
          <p:cNvPr id="6" name="Content Placeholder 5"/>
          <p:cNvSpPr>
            <a:spLocks noGrp="1"/>
          </p:cNvSpPr>
          <p:nvPr>
            <p:ph sz="quarter" idx="10"/>
          </p:nvPr>
        </p:nvSpPr>
        <p:spPr>
          <a:xfrm>
            <a:off x="2073348" y="1676400"/>
            <a:ext cx="6765851" cy="4419600"/>
          </a:xfrm>
          <a:prstGeom prst="rect">
            <a:avLst/>
          </a:prstGeom>
        </p:spPr>
        <p:txBody>
          <a:bodyPr>
            <a:normAutofit fontScale="92500" lnSpcReduction="10000"/>
          </a:bodyPr>
          <a:lstStyle/>
          <a:p>
            <a:r>
              <a:rPr lang="en-US" sz="2800" dirty="0" smtClean="0">
                <a:latin typeface="Arial" pitchFamily="34" charset="0"/>
                <a:cs typeface="Arial" pitchFamily="34" charset="0"/>
              </a:rPr>
              <a:t>All neonicotinoid seed treatments offer good early-season protection from SCA</a:t>
            </a:r>
          </a:p>
          <a:p>
            <a:r>
              <a:rPr lang="en-US" sz="2800" dirty="0" smtClean="0">
                <a:latin typeface="Arial" pitchFamily="34" charset="0"/>
                <a:cs typeface="Arial" pitchFamily="34" charset="0"/>
              </a:rPr>
              <a:t>Residual activity will vary, but expect approximately 40 days of control</a:t>
            </a:r>
          </a:p>
          <a:p>
            <a:r>
              <a:rPr lang="en-US" dirty="0" smtClean="0"/>
              <a:t>May delay or eliminate the need of an early season foliar insecticide</a:t>
            </a:r>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Especially important on late-planted sorghum</a:t>
            </a:r>
          </a:p>
          <a:p>
            <a:r>
              <a:rPr lang="en-US" sz="2800" dirty="0" smtClean="0">
                <a:latin typeface="Arial" pitchFamily="34" charset="0"/>
                <a:cs typeface="Arial" pitchFamily="34" charset="0"/>
              </a:rPr>
              <a:t>Seed treatments offer </a:t>
            </a:r>
            <a:r>
              <a:rPr lang="en-US" dirty="0" smtClean="0"/>
              <a:t>the benefit of controlling other early season insects</a:t>
            </a:r>
            <a:r>
              <a:rPr lang="en-US" sz="2800" dirty="0" smtClean="0">
                <a:latin typeface="Arial" pitchFamily="34" charset="0"/>
                <a:cs typeface="Arial" pitchFamily="34" charset="0"/>
              </a:rPr>
              <a:t> beyond early SCA control</a:t>
            </a:r>
            <a:endParaRPr lang="en-US" sz="2800" dirty="0">
              <a:latin typeface="Arial" pitchFamily="34" charset="0"/>
              <a:cs typeface="Arial" pitchFamily="34" charset="0"/>
            </a:endParaRPr>
          </a:p>
        </p:txBody>
      </p:sp>
      <p:pic>
        <p:nvPicPr>
          <p:cNvPr id="21506" name="Picture 2"/>
          <p:cNvPicPr>
            <a:picLocks noChangeAspect="1" noChangeArrowheads="1"/>
          </p:cNvPicPr>
          <p:nvPr/>
        </p:nvPicPr>
        <p:blipFill>
          <a:blip r:embed="rId3" cstate="screen"/>
          <a:srcRect/>
          <a:stretch>
            <a:fillRect/>
          </a:stretch>
        </p:blipFill>
        <p:spPr bwMode="auto">
          <a:xfrm>
            <a:off x="164664" y="1850130"/>
            <a:ext cx="1828800" cy="4301656"/>
          </a:xfrm>
          <a:prstGeom prst="rect">
            <a:avLst/>
          </a:prstGeom>
          <a:noFill/>
          <a:ln w="38100">
            <a:solidFill>
              <a:schemeClr val="bg1">
                <a:lumMod val="50000"/>
              </a:schemeClr>
            </a:solidFill>
            <a:miter lim="800000"/>
            <a:headEnd/>
            <a:tailEnd/>
          </a:ln>
          <a:effectLst/>
        </p:spPr>
      </p:pic>
      <p:sp>
        <p:nvSpPr>
          <p:cNvPr id="7" name="TextBox 6"/>
          <p:cNvSpPr txBox="1"/>
          <p:nvPr/>
        </p:nvSpPr>
        <p:spPr>
          <a:xfrm>
            <a:off x="228600" y="6172200"/>
            <a:ext cx="1190262" cy="307777"/>
          </a:xfrm>
          <a:prstGeom prst="rect">
            <a:avLst/>
          </a:prstGeom>
          <a:noFill/>
        </p:spPr>
        <p:txBody>
          <a:bodyPr wrap="none" rtlCol="0">
            <a:spAutoFit/>
          </a:bodyPr>
          <a:lstStyle/>
          <a:p>
            <a:r>
              <a:rPr lang="en-US" sz="1400" dirty="0" smtClean="0"/>
              <a:t>D. Kerns - LSU</a:t>
            </a:r>
            <a:endParaRPr lang="en-US" sz="1400" dirty="0"/>
          </a:p>
        </p:txBody>
      </p:sp>
      <p:sp>
        <p:nvSpPr>
          <p:cNvPr id="8" name="TextBox 7"/>
          <p:cNvSpPr txBox="1"/>
          <p:nvPr/>
        </p:nvSpPr>
        <p:spPr>
          <a:xfrm>
            <a:off x="381000" y="6477000"/>
            <a:ext cx="811441" cy="215444"/>
          </a:xfrm>
          <a:prstGeom prst="rect">
            <a:avLst/>
          </a:prstGeom>
          <a:noFill/>
        </p:spPr>
        <p:txBody>
          <a:bodyPr wrap="none" rtlCol="0">
            <a:spAutoFit/>
          </a:bodyPr>
          <a:lstStyle/>
          <a:p>
            <a:r>
              <a:rPr lang="en-US" sz="800" dirty="0" err="1" smtClean="0"/>
              <a:t>AMS</a:t>
            </a:r>
            <a:r>
              <a:rPr lang="en-US" sz="800" dirty="0" smtClean="0"/>
              <a:t> Approved</a:t>
            </a:r>
            <a:endParaRPr lang="en-US" sz="800" dirty="0"/>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Presentation Outline</a:t>
            </a:r>
            <a:endParaRPr lang="en-US" dirty="0"/>
          </a:p>
        </p:txBody>
      </p:sp>
      <p:sp>
        <p:nvSpPr>
          <p:cNvPr id="3" name="Content Placeholder 2"/>
          <p:cNvSpPr>
            <a:spLocks noGrp="1"/>
          </p:cNvSpPr>
          <p:nvPr>
            <p:ph sz="quarter" idx="10"/>
          </p:nvPr>
        </p:nvSpPr>
        <p:spPr>
          <a:xfrm>
            <a:off x="304800" y="1676400"/>
            <a:ext cx="8534400" cy="4800600"/>
          </a:xfrm>
        </p:spPr>
        <p:txBody>
          <a:bodyPr>
            <a:normAutofit fontScale="77500" lnSpcReduction="20000"/>
          </a:bodyPr>
          <a:lstStyle/>
          <a:p>
            <a:r>
              <a:rPr lang="en-US" dirty="0" smtClean="0">
                <a:solidFill>
                  <a:schemeClr val="bg1">
                    <a:lumMod val="65000"/>
                  </a:schemeClr>
                </a:solidFill>
              </a:rPr>
              <a:t>SCA biology</a:t>
            </a:r>
          </a:p>
          <a:p>
            <a:r>
              <a:rPr lang="en-US" dirty="0" smtClean="0">
                <a:solidFill>
                  <a:schemeClr val="bg1">
                    <a:lumMod val="65000"/>
                  </a:schemeClr>
                </a:solidFill>
              </a:rPr>
              <a:t>Tolerant hybrids</a:t>
            </a:r>
          </a:p>
          <a:p>
            <a:r>
              <a:rPr lang="en-US" dirty="0" smtClean="0">
                <a:solidFill>
                  <a:schemeClr val="bg1">
                    <a:lumMod val="65000"/>
                  </a:schemeClr>
                </a:solidFill>
              </a:rPr>
              <a:t>Effectiveness of seed treatments</a:t>
            </a:r>
          </a:p>
          <a:p>
            <a:r>
              <a:rPr lang="en-US" dirty="0" smtClean="0"/>
              <a:t>Thresholds: Determining when to spray</a:t>
            </a:r>
          </a:p>
          <a:p>
            <a:pPr lvl="1"/>
            <a:r>
              <a:rPr lang="en-US" dirty="0" smtClean="0"/>
              <a:t>Scouting</a:t>
            </a:r>
          </a:p>
          <a:p>
            <a:pPr lvl="1"/>
            <a:r>
              <a:rPr lang="en-US" dirty="0" smtClean="0"/>
              <a:t>When to spray</a:t>
            </a:r>
          </a:p>
          <a:p>
            <a:pPr lvl="1"/>
            <a:r>
              <a:rPr lang="en-US" dirty="0" smtClean="0"/>
              <a:t>Susceptible </a:t>
            </a:r>
            <a:r>
              <a:rPr lang="en-US" dirty="0" err="1" smtClean="0"/>
              <a:t>vs</a:t>
            </a:r>
            <a:r>
              <a:rPr lang="en-US" dirty="0" smtClean="0"/>
              <a:t> tolerant hybrids</a:t>
            </a:r>
          </a:p>
          <a:p>
            <a:pPr lvl="1"/>
            <a:r>
              <a:rPr lang="en-US" dirty="0" smtClean="0"/>
              <a:t>Should spray threshold change with sorghum growth stage</a:t>
            </a:r>
          </a:p>
          <a:p>
            <a:r>
              <a:rPr lang="en-US" dirty="0" smtClean="0">
                <a:solidFill>
                  <a:schemeClr val="bg1">
                    <a:lumMod val="65000"/>
                  </a:schemeClr>
                </a:solidFill>
              </a:rPr>
              <a:t>Insecticide choices and rates</a:t>
            </a:r>
          </a:p>
          <a:p>
            <a:r>
              <a:rPr lang="en-US" dirty="0" smtClean="0">
                <a:solidFill>
                  <a:schemeClr val="bg1">
                    <a:lumMod val="65000"/>
                  </a:schemeClr>
                </a:solidFill>
              </a:rPr>
              <a:t>Controlling SCA in the presence of other pests (midge, headworms)</a:t>
            </a:r>
          </a:p>
          <a:p>
            <a:r>
              <a:rPr lang="en-US" dirty="0" smtClean="0">
                <a:solidFill>
                  <a:schemeClr val="bg1">
                    <a:lumMod val="65000"/>
                  </a:schemeClr>
                </a:solidFill>
              </a:rPr>
              <a:t>SCA management prior to harvest</a:t>
            </a:r>
          </a:p>
          <a:p>
            <a:r>
              <a:rPr lang="en-US" dirty="0" smtClean="0">
                <a:solidFill>
                  <a:schemeClr val="bg1">
                    <a:lumMod val="65000"/>
                  </a:schemeClr>
                </a:solidFill>
              </a:rPr>
              <a:t>Cultural and environmental factors that influence SCA control</a:t>
            </a:r>
          </a:p>
          <a:p>
            <a:r>
              <a:rPr lang="en-US" dirty="0" smtClean="0">
                <a:solidFill>
                  <a:schemeClr val="bg1">
                    <a:lumMod val="65000"/>
                  </a:schemeClr>
                </a:solidFill>
              </a:rPr>
              <a:t>Best management practices</a:t>
            </a:r>
            <a:endParaRPr lang="en-US"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Scouting for</a:t>
            </a:r>
            <a:br>
              <a:rPr lang="en-US" dirty="0" smtClean="0"/>
            </a:br>
            <a:r>
              <a:rPr lang="en-US" dirty="0" smtClean="0"/>
              <a:t> Sugarcane Aphid</a:t>
            </a:r>
            <a:endParaRPr lang="en-US" dirty="0"/>
          </a:p>
        </p:txBody>
      </p:sp>
      <p:sp>
        <p:nvSpPr>
          <p:cNvPr id="3" name="Content Placeholder 2"/>
          <p:cNvSpPr>
            <a:spLocks noGrp="1"/>
          </p:cNvSpPr>
          <p:nvPr>
            <p:ph sz="quarter" idx="10"/>
          </p:nvPr>
        </p:nvSpPr>
        <p:spPr/>
        <p:txBody>
          <a:bodyPr>
            <a:normAutofit lnSpcReduction="10000"/>
          </a:bodyPr>
          <a:lstStyle/>
          <a:p>
            <a:r>
              <a:rPr lang="en-US" dirty="0" smtClean="0"/>
              <a:t>As soon as SCA are discovered in a region, scouting of individual fields should occur once a week. Once discovered in a given field that field should be scouted twice a week.</a:t>
            </a:r>
          </a:p>
          <a:p>
            <a:r>
              <a:rPr lang="en-US" dirty="0" smtClean="0"/>
              <a:t>The first sign of SCA may be isolated spots in the field with honeydew on the lower leaves.</a:t>
            </a:r>
          </a:p>
          <a:p>
            <a:r>
              <a:rPr lang="en-US" dirty="0" smtClean="0"/>
              <a:t>Scout in as many areas of the field as possible, but at a minimum of four locations.</a:t>
            </a:r>
          </a:p>
          <a:p>
            <a:r>
              <a:rPr lang="en-US" dirty="0" smtClean="0"/>
              <a:t>In each location in the field, check for SCA on 20 plants from both an upper and lower leaf.</a:t>
            </a:r>
            <a:endParaRPr lang="en-US" dirty="0"/>
          </a:p>
        </p:txBody>
      </p:sp>
      <p:sp>
        <p:nvSpPr>
          <p:cNvPr id="4" name="TextBox 3"/>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Presentation Outline</a:t>
            </a:r>
            <a:endParaRPr lang="en-US" dirty="0"/>
          </a:p>
        </p:txBody>
      </p:sp>
      <p:sp>
        <p:nvSpPr>
          <p:cNvPr id="3" name="Content Placeholder 2"/>
          <p:cNvSpPr>
            <a:spLocks noGrp="1"/>
          </p:cNvSpPr>
          <p:nvPr>
            <p:ph sz="quarter" idx="10"/>
          </p:nvPr>
        </p:nvSpPr>
        <p:spPr>
          <a:xfrm>
            <a:off x="304800" y="1676400"/>
            <a:ext cx="8534400" cy="4800600"/>
          </a:xfrm>
        </p:spPr>
        <p:txBody>
          <a:bodyPr>
            <a:normAutofit fontScale="77500" lnSpcReduction="20000"/>
          </a:bodyPr>
          <a:lstStyle/>
          <a:p>
            <a:r>
              <a:rPr lang="en-US" dirty="0" smtClean="0"/>
              <a:t>SCA biology</a:t>
            </a:r>
          </a:p>
          <a:p>
            <a:r>
              <a:rPr lang="en-US" dirty="0" smtClean="0"/>
              <a:t>Tolerant hybrids</a:t>
            </a:r>
          </a:p>
          <a:p>
            <a:r>
              <a:rPr lang="en-US" dirty="0" smtClean="0"/>
              <a:t>Effectiveness of seed treatments</a:t>
            </a:r>
          </a:p>
          <a:p>
            <a:r>
              <a:rPr lang="en-US" dirty="0" smtClean="0"/>
              <a:t>Thresholds: Determining when to spray</a:t>
            </a:r>
          </a:p>
          <a:p>
            <a:pPr lvl="1"/>
            <a:r>
              <a:rPr lang="en-US" dirty="0" smtClean="0"/>
              <a:t>Scouting</a:t>
            </a:r>
          </a:p>
          <a:p>
            <a:pPr lvl="1"/>
            <a:r>
              <a:rPr lang="en-US" dirty="0" smtClean="0"/>
              <a:t>When to spray</a:t>
            </a:r>
          </a:p>
          <a:p>
            <a:pPr lvl="1"/>
            <a:r>
              <a:rPr lang="en-US" dirty="0" smtClean="0"/>
              <a:t>Susceptible </a:t>
            </a:r>
            <a:r>
              <a:rPr lang="en-US" dirty="0" err="1" smtClean="0"/>
              <a:t>vs</a:t>
            </a:r>
            <a:r>
              <a:rPr lang="en-US" dirty="0" smtClean="0"/>
              <a:t> tolerant hybrids</a:t>
            </a:r>
          </a:p>
          <a:p>
            <a:pPr lvl="1"/>
            <a:r>
              <a:rPr lang="en-US" dirty="0" smtClean="0"/>
              <a:t>Should spray threshold change with sorghum growth stage</a:t>
            </a:r>
          </a:p>
          <a:p>
            <a:r>
              <a:rPr lang="en-US" dirty="0" smtClean="0"/>
              <a:t>Insecticide choices and rates</a:t>
            </a:r>
          </a:p>
          <a:p>
            <a:r>
              <a:rPr lang="en-US" dirty="0" smtClean="0"/>
              <a:t>Controlling SCA in the presence of other pests (midge, headworms)</a:t>
            </a:r>
          </a:p>
          <a:p>
            <a:r>
              <a:rPr lang="en-US" dirty="0" smtClean="0"/>
              <a:t>SCA management prior to harvest</a:t>
            </a:r>
          </a:p>
          <a:p>
            <a:r>
              <a:rPr lang="en-US" dirty="0" smtClean="0"/>
              <a:t>Cultural and environmental factors that influence SCA control</a:t>
            </a:r>
          </a:p>
          <a:p>
            <a:r>
              <a:rPr lang="en-US" dirty="0" smtClean="0"/>
              <a:t>Best management practices</a:t>
            </a:r>
            <a:endParaRPr lang="en-US" dirty="0"/>
          </a:p>
        </p:txBody>
      </p:sp>
      <p:sp>
        <p:nvSpPr>
          <p:cNvPr id="4" name="TextBox 3"/>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p:cNvPicPr>
            <a:picLocks noChangeAspect="1" noChangeArrowheads="1"/>
          </p:cNvPicPr>
          <p:nvPr/>
        </p:nvPicPr>
        <p:blipFill>
          <a:blip r:embed="rId3"/>
          <a:srcRect/>
          <a:stretch>
            <a:fillRect/>
          </a:stretch>
        </p:blipFill>
        <p:spPr bwMode="auto">
          <a:xfrm>
            <a:off x="762000" y="533400"/>
            <a:ext cx="7448961" cy="5720474"/>
          </a:xfrm>
          <a:prstGeom prst="rect">
            <a:avLst/>
          </a:prstGeom>
          <a:noFill/>
          <a:ln w="9525">
            <a:noFill/>
            <a:miter lim="800000"/>
            <a:headEnd/>
            <a:tailEnd/>
          </a:ln>
          <a:effectLst/>
        </p:spPr>
      </p:pic>
      <p:sp>
        <p:nvSpPr>
          <p:cNvPr id="3" name="TextBox 2"/>
          <p:cNvSpPr txBox="1"/>
          <p:nvPr/>
        </p:nvSpPr>
        <p:spPr>
          <a:xfrm>
            <a:off x="101589" y="6510874"/>
            <a:ext cx="878767" cy="215444"/>
          </a:xfrm>
          <a:prstGeom prst="rect">
            <a:avLst/>
          </a:prstGeom>
          <a:noFill/>
        </p:spPr>
        <p:txBody>
          <a:bodyPr wrap="none" rtlCol="0">
            <a:spAutoFit/>
          </a:bodyPr>
          <a:lstStyle/>
          <a:p>
            <a:r>
              <a:rPr lang="en-US" sz="800" dirty="0" err="1" smtClean="0">
                <a:latin typeface="Arial" pitchFamily="34" charset="0"/>
                <a:cs typeface="Arial" pitchFamily="34" charset="0"/>
              </a:rPr>
              <a:t>AMS</a:t>
            </a:r>
            <a:r>
              <a:rPr lang="en-US" sz="800" dirty="0" smtClean="0">
                <a:latin typeface="Arial" pitchFamily="34" charset="0"/>
                <a:cs typeface="Arial" pitchFamily="34" charset="0"/>
              </a:rPr>
              <a:t> Approved</a:t>
            </a:r>
            <a:endParaRPr lang="en-US" sz="8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rPr>
              <a:t>Threshold Determination for Sugarcane Aphid</a:t>
            </a:r>
            <a:endParaRPr lang="en-US" b="1" dirty="0">
              <a:effectLst>
                <a:outerShdw blurRad="38100" dist="38100" dir="2700000" algn="tl">
                  <a:srgbClr val="000000">
                    <a:alpha val="43137"/>
                  </a:srgbClr>
                </a:outerShdw>
              </a:effectLst>
            </a:endParaRPr>
          </a:p>
        </p:txBody>
      </p:sp>
      <p:pic>
        <p:nvPicPr>
          <p:cNvPr id="1027" name="Picture 3"/>
          <p:cNvPicPr>
            <a:picLocks noGrp="1" noChangeAspect="1" noChangeArrowheads="1"/>
          </p:cNvPicPr>
          <p:nvPr>
            <p:ph sz="quarter" idx="10"/>
          </p:nvPr>
        </p:nvPicPr>
        <p:blipFill rotWithShape="1">
          <a:blip r:embed="rId3" cstate="print">
            <a:extLst>
              <a:ext uri="{28A0092B-C50C-407E-A947-70E740481C1C}">
                <a14:useLocalDpi xmlns:a14="http://schemas.microsoft.com/office/drawing/2010/main" xmlns="" val="0"/>
              </a:ext>
            </a:extLst>
          </a:blip>
          <a:stretch/>
        </p:blipFill>
        <p:spPr bwMode="auto">
          <a:xfrm>
            <a:off x="2596008" y="1721596"/>
            <a:ext cx="5704583" cy="42530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4018398" y="6284787"/>
            <a:ext cx="2262158" cy="276999"/>
          </a:xfrm>
          <a:prstGeom prst="rect">
            <a:avLst/>
          </a:prstGeom>
          <a:noFill/>
        </p:spPr>
        <p:txBody>
          <a:bodyPr wrap="none" rtlCol="0">
            <a:spAutoFit/>
          </a:bodyPr>
          <a:lstStyle/>
          <a:p>
            <a:r>
              <a:rPr lang="en-US" sz="1200" dirty="0" smtClean="0"/>
              <a:t>Source, Michel Brewer, </a:t>
            </a:r>
            <a:r>
              <a:rPr lang="en-US" sz="1200" dirty="0" err="1" smtClean="0"/>
              <a:t>TAMU</a:t>
            </a:r>
            <a:endParaRPr lang="en-US" sz="1200" dirty="0"/>
          </a:p>
        </p:txBody>
      </p:sp>
      <p:sp>
        <p:nvSpPr>
          <p:cNvPr id="5" name="TextBox 4"/>
          <p:cNvSpPr txBox="1"/>
          <p:nvPr/>
        </p:nvSpPr>
        <p:spPr>
          <a:xfrm>
            <a:off x="654039" y="6453724"/>
            <a:ext cx="878767" cy="215444"/>
          </a:xfrm>
          <a:prstGeom prst="rect">
            <a:avLst/>
          </a:prstGeom>
          <a:noFill/>
        </p:spPr>
        <p:txBody>
          <a:bodyPr wrap="none" rtlCol="0">
            <a:spAutoFit/>
          </a:bodyPr>
          <a:lstStyle/>
          <a:p>
            <a:r>
              <a:rPr lang="en-US" sz="800" dirty="0" err="1" smtClean="0">
                <a:latin typeface="Arial" pitchFamily="34" charset="0"/>
                <a:cs typeface="Arial" pitchFamily="34" charset="0"/>
              </a:rPr>
              <a:t>AMS</a:t>
            </a:r>
            <a:r>
              <a:rPr lang="en-US" sz="800" dirty="0" smtClean="0">
                <a:latin typeface="Arial" pitchFamily="34" charset="0"/>
                <a:cs typeface="Arial" pitchFamily="34" charset="0"/>
              </a:rPr>
              <a:t> Approved</a:t>
            </a:r>
            <a:endParaRPr lang="en-US" sz="800" dirty="0">
              <a:latin typeface="Arial" pitchFamily="34" charset="0"/>
              <a:cs typeface="Arial" pitchFamily="34" charset="0"/>
            </a:endParaRPr>
          </a:p>
        </p:txBody>
      </p:sp>
    </p:spTree>
    <p:extLst>
      <p:ext uri="{BB962C8B-B14F-4D97-AF65-F5344CB8AC3E}">
        <p14:creationId xmlns:p14="http://schemas.microsoft.com/office/powerpoint/2010/main" xmlns="" val="2996974417"/>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Spray Thresholds</a:t>
            </a:r>
            <a:endParaRPr lang="en-US" dirty="0"/>
          </a:p>
        </p:txBody>
      </p:sp>
      <p:sp>
        <p:nvSpPr>
          <p:cNvPr id="3" name="Content Placeholder 2"/>
          <p:cNvSpPr>
            <a:spLocks noGrp="1"/>
          </p:cNvSpPr>
          <p:nvPr>
            <p:ph sz="quarter" idx="10"/>
          </p:nvPr>
        </p:nvSpPr>
        <p:spPr/>
        <p:txBody>
          <a:bodyPr>
            <a:normAutofit fontScale="85000" lnSpcReduction="20000"/>
          </a:bodyPr>
          <a:lstStyle/>
          <a:p>
            <a:r>
              <a:rPr lang="en-US" dirty="0" smtClean="0"/>
              <a:t>Determining when to spray varies slightly </a:t>
            </a:r>
            <a:r>
              <a:rPr lang="en-US" smtClean="0"/>
              <a:t>from state to state </a:t>
            </a:r>
            <a:r>
              <a:rPr lang="en-US" dirty="0" smtClean="0"/>
              <a:t>and sometimes even within </a:t>
            </a:r>
            <a:r>
              <a:rPr lang="en-US" smtClean="0"/>
              <a:t>a state. </a:t>
            </a:r>
          </a:p>
          <a:p>
            <a:r>
              <a:rPr lang="en-US" smtClean="0"/>
              <a:t>Typically within </a:t>
            </a:r>
            <a:r>
              <a:rPr lang="en-US" dirty="0" smtClean="0"/>
              <a:t>any given field, any of the thresholds used will be effective and will trigger an insecticide application at about the same time.</a:t>
            </a:r>
          </a:p>
          <a:p>
            <a:r>
              <a:rPr lang="en-US" dirty="0" smtClean="0"/>
              <a:t>Examples of thresholds:</a:t>
            </a:r>
          </a:p>
          <a:p>
            <a:pPr lvl="1"/>
            <a:r>
              <a:rPr lang="en-US" dirty="0" smtClean="0"/>
              <a:t>Spray when 25% of the plants are infested with a minimum of 50 aphids per leaf</a:t>
            </a:r>
          </a:p>
          <a:p>
            <a:pPr lvl="1"/>
            <a:r>
              <a:rPr lang="en-US" dirty="0" smtClean="0"/>
              <a:t>Spray when a field reaches a level of 50 to 125 SCA per leaf </a:t>
            </a:r>
          </a:p>
          <a:p>
            <a:pPr lvl="1"/>
            <a:r>
              <a:rPr lang="en-US" dirty="0" smtClean="0"/>
              <a:t>Spray when 20 – 30% (depending on growth stage) of plants are infested with localized areas of honeydew and established colonies are present</a:t>
            </a:r>
            <a:endParaRPr lang="en-US" dirty="0"/>
          </a:p>
        </p:txBody>
      </p:sp>
      <p:sp>
        <p:nvSpPr>
          <p:cNvPr id="4" name="TextBox 3"/>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Susceptible </a:t>
            </a:r>
            <a:r>
              <a:rPr lang="en-US" dirty="0" err="1" smtClean="0"/>
              <a:t>vs</a:t>
            </a:r>
            <a:r>
              <a:rPr lang="en-US" dirty="0" smtClean="0"/>
              <a:t> Tolerant Hybrids</a:t>
            </a:r>
            <a:endParaRPr lang="en-US" dirty="0"/>
          </a:p>
        </p:txBody>
      </p:sp>
      <p:sp>
        <p:nvSpPr>
          <p:cNvPr id="5" name="TextBox 4"/>
          <p:cNvSpPr txBox="1"/>
          <p:nvPr/>
        </p:nvSpPr>
        <p:spPr>
          <a:xfrm>
            <a:off x="4038600" y="1371600"/>
            <a:ext cx="1741118" cy="369332"/>
          </a:xfrm>
          <a:prstGeom prst="rect">
            <a:avLst/>
          </a:prstGeom>
          <a:noFill/>
        </p:spPr>
        <p:txBody>
          <a:bodyPr wrap="none" rtlCol="0">
            <a:spAutoFit/>
          </a:bodyPr>
          <a:lstStyle/>
          <a:p>
            <a:r>
              <a:rPr lang="en-US" dirty="0" smtClean="0"/>
              <a:t>Arkansas - Seiter</a:t>
            </a:r>
            <a:endParaRPr lang="en-US" dirty="0"/>
          </a:p>
        </p:txBody>
      </p:sp>
      <p:graphicFrame>
        <p:nvGraphicFramePr>
          <p:cNvPr id="7" name="Content Placeholder 6"/>
          <p:cNvGraphicFramePr>
            <a:graphicFrameLocks noGrp="1"/>
          </p:cNvGraphicFramePr>
          <p:nvPr>
            <p:ph sz="quarter" idx="10"/>
          </p:nvPr>
        </p:nvGraphicFramePr>
        <p:xfrm>
          <a:off x="304800" y="1676400"/>
          <a:ext cx="85344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228600"/>
            <a:ext cx="6172200" cy="990600"/>
          </a:xfrm>
        </p:spPr>
        <p:txBody>
          <a:bodyPr>
            <a:noAutofit/>
          </a:bodyPr>
          <a:lstStyle/>
          <a:p>
            <a:r>
              <a:rPr lang="en-US" sz="3200" dirty="0" smtClean="0"/>
              <a:t>Threshold for Tolerant and Susceptible Hybrids Conclusions</a:t>
            </a:r>
            <a:endParaRPr lang="en-US" sz="3200" dirty="0"/>
          </a:p>
        </p:txBody>
      </p:sp>
      <p:sp>
        <p:nvSpPr>
          <p:cNvPr id="3" name="Content Placeholder 2"/>
          <p:cNvSpPr>
            <a:spLocks noGrp="1"/>
          </p:cNvSpPr>
          <p:nvPr>
            <p:ph sz="quarter" idx="10"/>
          </p:nvPr>
        </p:nvSpPr>
        <p:spPr/>
        <p:txBody>
          <a:bodyPr>
            <a:normAutofit fontScale="92500"/>
          </a:bodyPr>
          <a:lstStyle/>
          <a:p>
            <a:r>
              <a:rPr lang="en-US" dirty="0" smtClean="0"/>
              <a:t>Threshold for susceptible and tolerant hybrids should remain the same.</a:t>
            </a:r>
          </a:p>
          <a:p>
            <a:r>
              <a:rPr lang="en-US" dirty="0" smtClean="0"/>
              <a:t>However, SCA will multiply much slower on tolerant hybrids, potentially eliminating the need for insecticide application or at a minimum delay when the application is needed.</a:t>
            </a:r>
          </a:p>
          <a:p>
            <a:r>
              <a:rPr lang="en-US" dirty="0" smtClean="0"/>
              <a:t>Some tolerant hybrids appear to be able to withstand at least a moderate number of SCA without yield loss.</a:t>
            </a:r>
          </a:p>
          <a:p>
            <a:r>
              <a:rPr lang="en-US" dirty="0" smtClean="0">
                <a:solidFill>
                  <a:srgbClr val="C00000"/>
                </a:solidFill>
              </a:rPr>
              <a:t>Scouting and timely application of insecticide is still critical for tolerant hybrids.</a:t>
            </a:r>
            <a:endParaRPr lang="en-US" dirty="0">
              <a:solidFill>
                <a:srgbClr val="C00000"/>
              </a:solidFill>
            </a:endParaRPr>
          </a:p>
        </p:txBody>
      </p:sp>
      <p:sp>
        <p:nvSpPr>
          <p:cNvPr id="4" name="TextBox 3"/>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55455" y="228908"/>
            <a:ext cx="4231460" cy="8258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C00000"/>
                </a:solidFill>
                <a:effectLst>
                  <a:outerShdw blurRad="38100" dist="38100" dir="2700000" algn="tl">
                    <a:srgbClr val="000000">
                      <a:alpha val="43137"/>
                    </a:srgbClr>
                  </a:outerShdw>
                </a:effectLst>
              </a:rPr>
              <a:t>Potential yield loss</a:t>
            </a:r>
            <a:endParaRPr lang="en-US" sz="4000" b="1" dirty="0">
              <a:solidFill>
                <a:srgbClr val="C00000"/>
              </a:solidFill>
              <a:effectLst>
                <a:outerShdw blurRad="38100" dist="38100" dir="2700000" algn="tl">
                  <a:srgbClr val="000000">
                    <a:alpha val="43137"/>
                  </a:srgbClr>
                </a:outerShdw>
              </a:effectLst>
            </a:endParaRPr>
          </a:p>
        </p:txBody>
      </p:sp>
      <p:sp>
        <p:nvSpPr>
          <p:cNvPr id="8" name="TextBox 7"/>
          <p:cNvSpPr txBox="1"/>
          <p:nvPr/>
        </p:nvSpPr>
        <p:spPr>
          <a:xfrm>
            <a:off x="4915315" y="3590267"/>
            <a:ext cx="3479137" cy="276999"/>
          </a:xfrm>
          <a:prstGeom prst="rect">
            <a:avLst/>
          </a:prstGeom>
          <a:noFill/>
        </p:spPr>
        <p:txBody>
          <a:bodyPr wrap="square" rtlCol="0">
            <a:spAutoFit/>
          </a:bodyPr>
          <a:lstStyle/>
          <a:p>
            <a:r>
              <a:rPr lang="en-US" sz="1200" dirty="0" smtClean="0"/>
              <a:t>A. </a:t>
            </a:r>
            <a:r>
              <a:rPr lang="en-US" sz="1200" dirty="0" err="1" smtClean="0"/>
              <a:t>Catchot</a:t>
            </a:r>
            <a:r>
              <a:rPr lang="en-US" sz="1200" dirty="0" smtClean="0"/>
              <a:t> Mississippi State University</a:t>
            </a:r>
            <a:endParaRPr lang="en-US" sz="1200" dirty="0"/>
          </a:p>
        </p:txBody>
      </p:sp>
      <p:pic>
        <p:nvPicPr>
          <p:cNvPr id="9" name="Picture 8"/>
          <p:cNvPicPr>
            <a:picLocks noChangeAspect="1"/>
          </p:cNvPicPr>
          <p:nvPr/>
        </p:nvPicPr>
        <p:blipFill>
          <a:blip r:embed="rId3"/>
          <a:stretch>
            <a:fillRect/>
          </a:stretch>
        </p:blipFill>
        <p:spPr>
          <a:xfrm>
            <a:off x="369875" y="3880974"/>
            <a:ext cx="3466187" cy="2516008"/>
          </a:xfrm>
          <a:prstGeom prst="rect">
            <a:avLst/>
          </a:prstGeom>
        </p:spPr>
      </p:pic>
      <p:sp>
        <p:nvSpPr>
          <p:cNvPr id="10" name="TextBox 9"/>
          <p:cNvSpPr txBox="1"/>
          <p:nvPr/>
        </p:nvSpPr>
        <p:spPr>
          <a:xfrm>
            <a:off x="484612" y="6396982"/>
            <a:ext cx="3479137" cy="276999"/>
          </a:xfrm>
          <a:prstGeom prst="rect">
            <a:avLst/>
          </a:prstGeom>
          <a:noFill/>
        </p:spPr>
        <p:txBody>
          <a:bodyPr wrap="square" rtlCol="0">
            <a:spAutoFit/>
          </a:bodyPr>
          <a:lstStyle/>
          <a:p>
            <a:r>
              <a:rPr lang="en-US" sz="1200" dirty="0" smtClean="0"/>
              <a:t>Kerns – Louisiana State University </a:t>
            </a:r>
            <a:r>
              <a:rPr lang="en-US" sz="1200" dirty="0" err="1" smtClean="0"/>
              <a:t>AgCenter</a:t>
            </a:r>
            <a:r>
              <a:rPr lang="en-US" sz="1200" dirty="0" smtClean="0"/>
              <a:t>, D. Kerns</a:t>
            </a:r>
            <a:endParaRPr lang="en-US" sz="1200" dirty="0"/>
          </a:p>
        </p:txBody>
      </p:sp>
      <p:pic>
        <p:nvPicPr>
          <p:cNvPr id="11" name="Content Placeholder 3"/>
          <p:cNvPicPr>
            <a:picLocks noChangeAspect="1"/>
          </p:cNvPicPr>
          <p:nvPr/>
        </p:nvPicPr>
        <p:blipFill rotWithShape="1">
          <a:blip r:embed="rId4" cstate="screen">
            <a:extLst>
              <a:ext uri="{28A0092B-C50C-407E-A947-70E740481C1C}">
                <a14:useLocalDpi xmlns:a14="http://schemas.microsoft.com/office/drawing/2010/main" xmlns="" val="0"/>
              </a:ext>
            </a:extLst>
          </a:blip>
          <a:srcRect/>
          <a:stretch/>
        </p:blipFill>
        <p:spPr>
          <a:xfrm rot="5400000">
            <a:off x="5688527" y="2615502"/>
            <a:ext cx="1482439" cy="5044562"/>
          </a:xfrm>
          <a:prstGeom prst="rect">
            <a:avLst/>
          </a:prstGeom>
        </p:spPr>
      </p:pic>
      <p:pic>
        <p:nvPicPr>
          <p:cNvPr id="183298" name="Picture 2"/>
          <p:cNvPicPr>
            <a:picLocks noChangeAspect="1" noChangeArrowheads="1"/>
          </p:cNvPicPr>
          <p:nvPr/>
        </p:nvPicPr>
        <p:blipFill>
          <a:blip r:embed="rId5"/>
          <a:srcRect/>
          <a:stretch>
            <a:fillRect/>
          </a:stretch>
        </p:blipFill>
        <p:spPr bwMode="auto">
          <a:xfrm>
            <a:off x="228600" y="838201"/>
            <a:ext cx="8743950" cy="2666999"/>
          </a:xfrm>
          <a:prstGeom prst="rect">
            <a:avLst/>
          </a:prstGeom>
          <a:noFill/>
          <a:ln w="9525">
            <a:noFill/>
            <a:miter lim="800000"/>
            <a:headEnd/>
            <a:tailEnd/>
          </a:ln>
          <a:effectLst/>
        </p:spPr>
      </p:pic>
      <p:sp>
        <p:nvSpPr>
          <p:cNvPr id="13" name="TextBox 12"/>
          <p:cNvSpPr txBox="1"/>
          <p:nvPr/>
        </p:nvSpPr>
        <p:spPr>
          <a:xfrm>
            <a:off x="6096000" y="64770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extLst>
      <p:ext uri="{BB962C8B-B14F-4D97-AF65-F5344CB8AC3E}">
        <p14:creationId xmlns:p14="http://schemas.microsoft.com/office/powerpoint/2010/main" xmlns="" val="304229602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z="3600" dirty="0" smtClean="0"/>
              <a:t>SCA Infestation Occurs at </a:t>
            </a:r>
            <a:r>
              <a:rPr lang="en-US" sz="3600" dirty="0" smtClean="0">
                <a:solidFill>
                  <a:srgbClr val="FFFF00"/>
                </a:solidFill>
              </a:rPr>
              <a:t>6 Leaf Stage </a:t>
            </a:r>
            <a:r>
              <a:rPr lang="en-US" sz="3600" dirty="0" smtClean="0"/>
              <a:t>- Georgia</a:t>
            </a:r>
            <a:endParaRPr lang="en-US" sz="3600" dirty="0"/>
          </a:p>
        </p:txBody>
      </p:sp>
      <p:graphicFrame>
        <p:nvGraphicFramePr>
          <p:cNvPr id="3074" name="Content Placeholder 7"/>
          <p:cNvGraphicFramePr>
            <a:graphicFrameLocks noGrp="1"/>
          </p:cNvGraphicFramePr>
          <p:nvPr>
            <p:ph idx="1"/>
          </p:nvPr>
        </p:nvGraphicFramePr>
        <p:xfrm>
          <a:off x="558800" y="1549400"/>
          <a:ext cx="8178800" cy="4521200"/>
        </p:xfrm>
        <a:graphic>
          <a:graphicData uri="http://schemas.openxmlformats.org/presentationml/2006/ole">
            <p:oleObj spid="_x0000_s3074" name="Chart" r:id="rId4" imgW="8187638" imgH="4523624" progId="Excel.Sheet.8">
              <p:embed/>
            </p:oleObj>
          </a:graphicData>
        </a:graphic>
      </p:graphicFrame>
      <p:sp>
        <p:nvSpPr>
          <p:cNvPr id="3077" name="TextBox 8"/>
          <p:cNvSpPr txBox="1">
            <a:spLocks noChangeArrowheads="1"/>
          </p:cNvSpPr>
          <p:nvPr/>
        </p:nvSpPr>
        <p:spPr bwMode="auto">
          <a:xfrm rot="-5400000">
            <a:off x="-174625" y="3357563"/>
            <a:ext cx="1023937" cy="522288"/>
          </a:xfrm>
          <a:prstGeom prst="rect">
            <a:avLst/>
          </a:prstGeom>
          <a:noFill/>
          <a:ln w="9525">
            <a:noFill/>
            <a:miter lim="800000"/>
            <a:headEnd/>
            <a:tailEnd/>
          </a:ln>
        </p:spPr>
        <p:txBody>
          <a:bodyPr wrap="none">
            <a:spAutoFit/>
          </a:bodyPr>
          <a:lstStyle/>
          <a:p>
            <a:pPr eaLnBrk="1" hangingPunct="1"/>
            <a:r>
              <a:rPr lang="en-US" altLang="en-US" sz="2800" b="1">
                <a:latin typeface="Arial" charset="0"/>
                <a:cs typeface="Arial" charset="0"/>
              </a:rPr>
              <a:t>Bu/A</a:t>
            </a:r>
          </a:p>
        </p:txBody>
      </p:sp>
      <p:sp>
        <p:nvSpPr>
          <p:cNvPr id="3078" name="TextBox 9"/>
          <p:cNvSpPr txBox="1">
            <a:spLocks noChangeArrowheads="1"/>
          </p:cNvSpPr>
          <p:nvPr/>
        </p:nvSpPr>
        <p:spPr bwMode="auto">
          <a:xfrm>
            <a:off x="2751138" y="6164263"/>
            <a:ext cx="4321175" cy="522287"/>
          </a:xfrm>
          <a:prstGeom prst="rect">
            <a:avLst/>
          </a:prstGeom>
          <a:noFill/>
          <a:ln w="9525">
            <a:noFill/>
            <a:miter lim="800000"/>
            <a:headEnd/>
            <a:tailEnd/>
          </a:ln>
        </p:spPr>
        <p:txBody>
          <a:bodyPr wrap="none">
            <a:spAutoFit/>
          </a:bodyPr>
          <a:lstStyle/>
          <a:p>
            <a:pPr eaLnBrk="1" hangingPunct="1"/>
            <a:r>
              <a:rPr lang="en-US" altLang="en-US" sz="2800" b="1">
                <a:latin typeface="Arial" charset="0"/>
                <a:cs typeface="Arial" charset="0"/>
              </a:rPr>
              <a:t>Threshold (Aphids/Leaf)</a:t>
            </a:r>
          </a:p>
        </p:txBody>
      </p:sp>
      <p:sp>
        <p:nvSpPr>
          <p:cNvPr id="3079" name="TextBox 10"/>
          <p:cNvSpPr txBox="1">
            <a:spLocks noChangeArrowheads="1"/>
          </p:cNvSpPr>
          <p:nvPr/>
        </p:nvSpPr>
        <p:spPr bwMode="auto">
          <a:xfrm>
            <a:off x="3030538" y="2185988"/>
            <a:ext cx="893762" cy="307975"/>
          </a:xfrm>
          <a:prstGeom prst="rect">
            <a:avLst/>
          </a:prstGeom>
          <a:noFill/>
          <a:ln w="9525">
            <a:noFill/>
            <a:miter lim="800000"/>
            <a:headEnd/>
            <a:tailEnd/>
          </a:ln>
        </p:spPr>
        <p:txBody>
          <a:bodyPr wrap="none">
            <a:spAutoFit/>
          </a:bodyPr>
          <a:lstStyle/>
          <a:p>
            <a:pPr eaLnBrk="1" hangingPunct="1"/>
            <a:r>
              <a:rPr lang="en-US" altLang="en-US" sz="1400">
                <a:latin typeface="Arial" charset="0"/>
                <a:cs typeface="Arial" charset="0"/>
              </a:rPr>
              <a:t>6L (7/22)</a:t>
            </a:r>
          </a:p>
        </p:txBody>
      </p:sp>
      <p:sp>
        <p:nvSpPr>
          <p:cNvPr id="3080" name="TextBox 11"/>
          <p:cNvSpPr txBox="1">
            <a:spLocks noChangeArrowheads="1"/>
          </p:cNvSpPr>
          <p:nvPr/>
        </p:nvSpPr>
        <p:spPr bwMode="auto">
          <a:xfrm>
            <a:off x="4471988" y="2347913"/>
            <a:ext cx="892175" cy="307975"/>
          </a:xfrm>
          <a:prstGeom prst="rect">
            <a:avLst/>
          </a:prstGeom>
          <a:noFill/>
          <a:ln w="9525">
            <a:noFill/>
            <a:miter lim="800000"/>
            <a:headEnd/>
            <a:tailEnd/>
          </a:ln>
        </p:spPr>
        <p:txBody>
          <a:bodyPr wrap="none">
            <a:spAutoFit/>
          </a:bodyPr>
          <a:lstStyle/>
          <a:p>
            <a:pPr eaLnBrk="1" hangingPunct="1"/>
            <a:r>
              <a:rPr lang="en-US" altLang="en-US" sz="1400">
                <a:latin typeface="Arial" charset="0"/>
                <a:cs typeface="Arial" charset="0"/>
              </a:rPr>
              <a:t>8L (7/26)</a:t>
            </a:r>
          </a:p>
        </p:txBody>
      </p:sp>
      <p:sp>
        <p:nvSpPr>
          <p:cNvPr id="3081" name="TextBox 14"/>
          <p:cNvSpPr txBox="1">
            <a:spLocks noChangeArrowheads="1"/>
          </p:cNvSpPr>
          <p:nvPr/>
        </p:nvSpPr>
        <p:spPr bwMode="auto">
          <a:xfrm>
            <a:off x="5921375" y="4665663"/>
            <a:ext cx="893763" cy="307975"/>
          </a:xfrm>
          <a:prstGeom prst="rect">
            <a:avLst/>
          </a:prstGeom>
          <a:noFill/>
          <a:ln w="9525">
            <a:noFill/>
            <a:miter lim="800000"/>
            <a:headEnd/>
            <a:tailEnd/>
          </a:ln>
        </p:spPr>
        <p:txBody>
          <a:bodyPr wrap="none">
            <a:spAutoFit/>
          </a:bodyPr>
          <a:lstStyle/>
          <a:p>
            <a:pPr eaLnBrk="1" hangingPunct="1"/>
            <a:r>
              <a:rPr lang="en-US" altLang="en-US" sz="1400">
                <a:latin typeface="Arial" charset="0"/>
                <a:cs typeface="Arial" charset="0"/>
              </a:rPr>
              <a:t>10L (8/1)</a:t>
            </a:r>
          </a:p>
        </p:txBody>
      </p:sp>
      <p:sp>
        <p:nvSpPr>
          <p:cNvPr id="3082" name="TextBox 16"/>
          <p:cNvSpPr txBox="1">
            <a:spLocks noChangeArrowheads="1"/>
          </p:cNvSpPr>
          <p:nvPr/>
        </p:nvSpPr>
        <p:spPr bwMode="auto">
          <a:xfrm>
            <a:off x="7316788" y="4676775"/>
            <a:ext cx="969962" cy="307975"/>
          </a:xfrm>
          <a:prstGeom prst="rect">
            <a:avLst/>
          </a:prstGeom>
          <a:noFill/>
          <a:ln w="9525">
            <a:noFill/>
            <a:miter lim="800000"/>
            <a:headEnd/>
            <a:tailEnd/>
          </a:ln>
        </p:spPr>
        <p:txBody>
          <a:bodyPr wrap="none">
            <a:spAutoFit/>
          </a:bodyPr>
          <a:lstStyle/>
          <a:p>
            <a:pPr eaLnBrk="1" hangingPunct="1"/>
            <a:r>
              <a:rPr lang="en-US" altLang="en-US" sz="1400">
                <a:latin typeface="Arial" charset="0"/>
                <a:cs typeface="Arial" charset="0"/>
              </a:rPr>
              <a:t>Boot (8/5)</a:t>
            </a:r>
          </a:p>
        </p:txBody>
      </p:sp>
      <p:sp>
        <p:nvSpPr>
          <p:cNvPr id="13" name="TextBox 12"/>
          <p:cNvSpPr txBox="1"/>
          <p:nvPr/>
        </p:nvSpPr>
        <p:spPr>
          <a:xfrm>
            <a:off x="3962400" y="1524000"/>
            <a:ext cx="1711879" cy="369332"/>
          </a:xfrm>
          <a:prstGeom prst="rect">
            <a:avLst/>
          </a:prstGeom>
          <a:noFill/>
        </p:spPr>
        <p:txBody>
          <a:bodyPr wrap="none" rtlCol="0">
            <a:spAutoFit/>
          </a:bodyPr>
          <a:lstStyle/>
          <a:p>
            <a:r>
              <a:rPr lang="en-US" dirty="0" smtClean="0"/>
              <a:t>Georgia - </a:t>
            </a:r>
            <a:r>
              <a:rPr lang="en-US" dirty="0" err="1" smtClean="0"/>
              <a:t>Buntin</a:t>
            </a:r>
            <a:endParaRPr lang="en-US" dirty="0"/>
          </a:p>
        </p:txBody>
      </p:sp>
      <p:sp>
        <p:nvSpPr>
          <p:cNvPr id="11" name="Right Arrow 10"/>
          <p:cNvSpPr/>
          <p:nvPr/>
        </p:nvSpPr>
        <p:spPr>
          <a:xfrm rot="3618714">
            <a:off x="4859700" y="3676820"/>
            <a:ext cx="1800182"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TextBox 3"/>
          <p:cNvSpPr txBox="1">
            <a:spLocks noChangeArrowheads="1"/>
          </p:cNvSpPr>
          <p:nvPr/>
        </p:nvSpPr>
        <p:spPr bwMode="auto">
          <a:xfrm>
            <a:off x="5943600" y="3048000"/>
            <a:ext cx="914400" cy="923330"/>
          </a:xfrm>
          <a:prstGeom prst="rect">
            <a:avLst/>
          </a:prstGeom>
          <a:noFill/>
          <a:ln w="9525">
            <a:noFill/>
            <a:miter lim="800000"/>
            <a:headEnd/>
            <a:tailEnd/>
          </a:ln>
        </p:spPr>
        <p:txBody>
          <a:bodyPr wrap="square">
            <a:spAutoFit/>
          </a:bodyPr>
          <a:lstStyle/>
          <a:p>
            <a:pPr eaLnBrk="1" hangingPunct="1"/>
            <a:r>
              <a:rPr lang="en-US" altLang="en-US" b="1" dirty="0" smtClean="0">
                <a:solidFill>
                  <a:srgbClr val="FF0000"/>
                </a:solidFill>
                <a:latin typeface="Arial" charset="0"/>
                <a:cs typeface="Arial" charset="0"/>
              </a:rPr>
              <a:t>94% </a:t>
            </a:r>
          </a:p>
          <a:p>
            <a:pPr eaLnBrk="1" hangingPunct="1"/>
            <a:r>
              <a:rPr lang="en-US" altLang="en-US" b="1" dirty="0" smtClean="0">
                <a:solidFill>
                  <a:srgbClr val="FF0000"/>
                </a:solidFill>
                <a:latin typeface="Arial" charset="0"/>
                <a:cs typeface="Arial" charset="0"/>
              </a:rPr>
              <a:t>Yield </a:t>
            </a:r>
          </a:p>
          <a:p>
            <a:pPr eaLnBrk="1" hangingPunct="1"/>
            <a:r>
              <a:rPr lang="en-US" altLang="en-US" b="1" dirty="0" smtClean="0">
                <a:solidFill>
                  <a:srgbClr val="FF0000"/>
                </a:solidFill>
                <a:latin typeface="Arial" charset="0"/>
                <a:cs typeface="Arial" charset="0"/>
              </a:rPr>
              <a:t>Loss</a:t>
            </a:r>
            <a:endParaRPr lang="en-US" altLang="en-US" b="1" dirty="0">
              <a:solidFill>
                <a:srgbClr val="FF0000"/>
              </a:solidFill>
              <a:latin typeface="Arial" charset="0"/>
              <a:cs typeface="Arial" charset="0"/>
            </a:endParaRPr>
          </a:p>
        </p:txBody>
      </p:sp>
      <p:sp>
        <p:nvSpPr>
          <p:cNvPr id="14" name="TextBox 13"/>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z="3600" dirty="0" smtClean="0"/>
              <a:t>SCA Infestation Occurring at </a:t>
            </a:r>
            <a:r>
              <a:rPr lang="en-US" sz="3600" dirty="0" smtClean="0">
                <a:solidFill>
                  <a:srgbClr val="FFFF00"/>
                </a:solidFill>
              </a:rPr>
              <a:t>Boot</a:t>
            </a:r>
            <a:r>
              <a:rPr lang="en-US" sz="3600" dirty="0" smtClean="0"/>
              <a:t> - Georgia</a:t>
            </a:r>
            <a:endParaRPr lang="en-US" sz="3600" dirty="0"/>
          </a:p>
        </p:txBody>
      </p:sp>
      <p:graphicFrame>
        <p:nvGraphicFramePr>
          <p:cNvPr id="2050" name="Content Placeholder 7"/>
          <p:cNvGraphicFramePr>
            <a:graphicFrameLocks noGrp="1"/>
          </p:cNvGraphicFramePr>
          <p:nvPr>
            <p:ph idx="1"/>
          </p:nvPr>
        </p:nvGraphicFramePr>
        <p:xfrm>
          <a:off x="558800" y="1549400"/>
          <a:ext cx="8178800" cy="4521200"/>
        </p:xfrm>
        <a:graphic>
          <a:graphicData uri="http://schemas.openxmlformats.org/presentationml/2006/ole">
            <p:oleObj spid="_x0000_s2050" name="Chart" r:id="rId4" imgW="8187638" imgH="4523624" progId="Excel.Sheet.8">
              <p:embed/>
            </p:oleObj>
          </a:graphicData>
        </a:graphic>
      </p:graphicFrame>
      <p:sp>
        <p:nvSpPr>
          <p:cNvPr id="2053" name="TextBox 8"/>
          <p:cNvSpPr txBox="1">
            <a:spLocks noChangeArrowheads="1"/>
          </p:cNvSpPr>
          <p:nvPr/>
        </p:nvSpPr>
        <p:spPr bwMode="auto">
          <a:xfrm rot="-5400000">
            <a:off x="-174625" y="3357563"/>
            <a:ext cx="1023937" cy="522288"/>
          </a:xfrm>
          <a:prstGeom prst="rect">
            <a:avLst/>
          </a:prstGeom>
          <a:noFill/>
          <a:ln w="9525">
            <a:noFill/>
            <a:miter lim="800000"/>
            <a:headEnd/>
            <a:tailEnd/>
          </a:ln>
        </p:spPr>
        <p:txBody>
          <a:bodyPr wrap="none">
            <a:spAutoFit/>
          </a:bodyPr>
          <a:lstStyle/>
          <a:p>
            <a:pPr eaLnBrk="1" hangingPunct="1"/>
            <a:r>
              <a:rPr lang="en-US" altLang="en-US" sz="2800" b="1">
                <a:latin typeface="Arial" charset="0"/>
                <a:cs typeface="Arial" charset="0"/>
              </a:rPr>
              <a:t>Bu/A</a:t>
            </a:r>
          </a:p>
        </p:txBody>
      </p:sp>
      <p:sp>
        <p:nvSpPr>
          <p:cNvPr id="2054" name="TextBox 9"/>
          <p:cNvSpPr txBox="1">
            <a:spLocks noChangeArrowheads="1"/>
          </p:cNvSpPr>
          <p:nvPr/>
        </p:nvSpPr>
        <p:spPr bwMode="auto">
          <a:xfrm>
            <a:off x="2751138" y="6164263"/>
            <a:ext cx="4321175" cy="522287"/>
          </a:xfrm>
          <a:prstGeom prst="rect">
            <a:avLst/>
          </a:prstGeom>
          <a:noFill/>
          <a:ln w="9525">
            <a:noFill/>
            <a:miter lim="800000"/>
            <a:headEnd/>
            <a:tailEnd/>
          </a:ln>
        </p:spPr>
        <p:txBody>
          <a:bodyPr wrap="none">
            <a:spAutoFit/>
          </a:bodyPr>
          <a:lstStyle/>
          <a:p>
            <a:pPr eaLnBrk="1" hangingPunct="1"/>
            <a:r>
              <a:rPr lang="en-US" altLang="en-US" sz="2800" b="1">
                <a:latin typeface="Arial" charset="0"/>
                <a:cs typeface="Arial" charset="0"/>
              </a:rPr>
              <a:t>Threshold (Aphids/Leaf)</a:t>
            </a:r>
          </a:p>
        </p:txBody>
      </p:sp>
      <p:sp>
        <p:nvSpPr>
          <p:cNvPr id="2055" name="TextBox 10"/>
          <p:cNvSpPr txBox="1">
            <a:spLocks noChangeArrowheads="1"/>
          </p:cNvSpPr>
          <p:nvPr/>
        </p:nvSpPr>
        <p:spPr bwMode="auto">
          <a:xfrm>
            <a:off x="2936875" y="1814513"/>
            <a:ext cx="1069975" cy="307975"/>
          </a:xfrm>
          <a:prstGeom prst="rect">
            <a:avLst/>
          </a:prstGeom>
          <a:noFill/>
          <a:ln w="9525">
            <a:noFill/>
            <a:miter lim="800000"/>
            <a:headEnd/>
            <a:tailEnd/>
          </a:ln>
        </p:spPr>
        <p:txBody>
          <a:bodyPr wrap="none">
            <a:spAutoFit/>
          </a:bodyPr>
          <a:lstStyle/>
          <a:p>
            <a:pPr eaLnBrk="1" hangingPunct="1"/>
            <a:r>
              <a:rPr lang="en-US" altLang="en-US" sz="1400">
                <a:latin typeface="Arial" charset="0"/>
                <a:cs typeface="Arial" charset="0"/>
              </a:rPr>
              <a:t>Boot (7/22)</a:t>
            </a:r>
          </a:p>
        </p:txBody>
      </p:sp>
      <p:sp>
        <p:nvSpPr>
          <p:cNvPr id="2056" name="TextBox 11"/>
          <p:cNvSpPr txBox="1">
            <a:spLocks noChangeArrowheads="1"/>
          </p:cNvSpPr>
          <p:nvPr/>
        </p:nvSpPr>
        <p:spPr bwMode="auto">
          <a:xfrm>
            <a:off x="4391025" y="1838325"/>
            <a:ext cx="1069975" cy="307975"/>
          </a:xfrm>
          <a:prstGeom prst="rect">
            <a:avLst/>
          </a:prstGeom>
          <a:noFill/>
          <a:ln w="9525">
            <a:noFill/>
            <a:miter lim="800000"/>
            <a:headEnd/>
            <a:tailEnd/>
          </a:ln>
        </p:spPr>
        <p:txBody>
          <a:bodyPr wrap="none">
            <a:spAutoFit/>
          </a:bodyPr>
          <a:lstStyle/>
          <a:p>
            <a:pPr eaLnBrk="1" hangingPunct="1"/>
            <a:r>
              <a:rPr lang="en-US" altLang="en-US" sz="1400">
                <a:latin typeface="Arial" charset="0"/>
                <a:cs typeface="Arial" charset="0"/>
              </a:rPr>
              <a:t>Boot (7/22)</a:t>
            </a:r>
          </a:p>
        </p:txBody>
      </p:sp>
      <p:sp>
        <p:nvSpPr>
          <p:cNvPr id="2057" name="TextBox 14"/>
          <p:cNvSpPr txBox="1">
            <a:spLocks noChangeArrowheads="1"/>
          </p:cNvSpPr>
          <p:nvPr/>
        </p:nvSpPr>
        <p:spPr bwMode="auto">
          <a:xfrm>
            <a:off x="5834063" y="4665663"/>
            <a:ext cx="1069975" cy="307975"/>
          </a:xfrm>
          <a:prstGeom prst="rect">
            <a:avLst/>
          </a:prstGeom>
          <a:noFill/>
          <a:ln w="9525">
            <a:noFill/>
            <a:miter lim="800000"/>
            <a:headEnd/>
            <a:tailEnd/>
          </a:ln>
        </p:spPr>
        <p:txBody>
          <a:bodyPr wrap="none">
            <a:spAutoFit/>
          </a:bodyPr>
          <a:lstStyle/>
          <a:p>
            <a:pPr eaLnBrk="1" hangingPunct="1"/>
            <a:r>
              <a:rPr lang="en-US" altLang="en-US" sz="1400">
                <a:latin typeface="Arial" charset="0"/>
                <a:cs typeface="Arial" charset="0"/>
              </a:rPr>
              <a:t>Boot (7/26)</a:t>
            </a:r>
          </a:p>
        </p:txBody>
      </p:sp>
      <p:sp>
        <p:nvSpPr>
          <p:cNvPr id="2058" name="TextBox 16"/>
          <p:cNvSpPr txBox="1">
            <a:spLocks noChangeArrowheads="1"/>
          </p:cNvSpPr>
          <p:nvPr/>
        </p:nvSpPr>
        <p:spPr bwMode="auto">
          <a:xfrm>
            <a:off x="7316788" y="4676775"/>
            <a:ext cx="969962" cy="307975"/>
          </a:xfrm>
          <a:prstGeom prst="rect">
            <a:avLst/>
          </a:prstGeom>
          <a:noFill/>
          <a:ln w="9525">
            <a:noFill/>
            <a:miter lim="800000"/>
            <a:headEnd/>
            <a:tailEnd/>
          </a:ln>
        </p:spPr>
        <p:txBody>
          <a:bodyPr wrap="none">
            <a:spAutoFit/>
          </a:bodyPr>
          <a:lstStyle/>
          <a:p>
            <a:pPr eaLnBrk="1" hangingPunct="1"/>
            <a:r>
              <a:rPr lang="en-US" altLang="en-US" sz="1400">
                <a:latin typeface="Arial" charset="0"/>
                <a:cs typeface="Arial" charset="0"/>
              </a:rPr>
              <a:t>Boot (8/1)</a:t>
            </a:r>
          </a:p>
        </p:txBody>
      </p:sp>
      <p:sp>
        <p:nvSpPr>
          <p:cNvPr id="11" name="TextBox 10"/>
          <p:cNvSpPr txBox="1"/>
          <p:nvPr/>
        </p:nvSpPr>
        <p:spPr>
          <a:xfrm>
            <a:off x="6019800" y="1524000"/>
            <a:ext cx="1711879" cy="369332"/>
          </a:xfrm>
          <a:prstGeom prst="rect">
            <a:avLst/>
          </a:prstGeom>
          <a:noFill/>
        </p:spPr>
        <p:txBody>
          <a:bodyPr wrap="none" rtlCol="0">
            <a:spAutoFit/>
          </a:bodyPr>
          <a:lstStyle/>
          <a:p>
            <a:r>
              <a:rPr lang="en-US" dirty="0" smtClean="0"/>
              <a:t>Georgia - </a:t>
            </a:r>
            <a:r>
              <a:rPr lang="en-US" dirty="0" err="1" smtClean="0"/>
              <a:t>Buntin</a:t>
            </a:r>
            <a:endParaRPr lang="en-US" dirty="0"/>
          </a:p>
        </p:txBody>
      </p:sp>
      <p:sp>
        <p:nvSpPr>
          <p:cNvPr id="13" name="TextBox 3"/>
          <p:cNvSpPr txBox="1">
            <a:spLocks noChangeArrowheads="1"/>
          </p:cNvSpPr>
          <p:nvPr/>
        </p:nvSpPr>
        <p:spPr bwMode="auto">
          <a:xfrm>
            <a:off x="5486400" y="3733800"/>
            <a:ext cx="914400" cy="923330"/>
          </a:xfrm>
          <a:prstGeom prst="rect">
            <a:avLst/>
          </a:prstGeom>
          <a:noFill/>
          <a:ln w="9525">
            <a:noFill/>
            <a:miter lim="800000"/>
            <a:headEnd/>
            <a:tailEnd/>
          </a:ln>
        </p:spPr>
        <p:txBody>
          <a:bodyPr wrap="square">
            <a:spAutoFit/>
          </a:bodyPr>
          <a:lstStyle/>
          <a:p>
            <a:pPr eaLnBrk="1" hangingPunct="1"/>
            <a:r>
              <a:rPr lang="en-US" altLang="en-US" b="1" dirty="0" smtClean="0">
                <a:solidFill>
                  <a:srgbClr val="FF0000"/>
                </a:solidFill>
                <a:latin typeface="Arial" charset="0"/>
                <a:cs typeface="Arial" charset="0"/>
              </a:rPr>
              <a:t>90% </a:t>
            </a:r>
          </a:p>
          <a:p>
            <a:pPr eaLnBrk="1" hangingPunct="1"/>
            <a:r>
              <a:rPr lang="en-US" altLang="en-US" b="1" dirty="0" smtClean="0">
                <a:solidFill>
                  <a:srgbClr val="FF0000"/>
                </a:solidFill>
                <a:latin typeface="Arial" charset="0"/>
                <a:cs typeface="Arial" charset="0"/>
              </a:rPr>
              <a:t>Yield </a:t>
            </a:r>
          </a:p>
          <a:p>
            <a:pPr eaLnBrk="1" hangingPunct="1"/>
            <a:r>
              <a:rPr lang="en-US" altLang="en-US" b="1" dirty="0" smtClean="0">
                <a:solidFill>
                  <a:srgbClr val="FF0000"/>
                </a:solidFill>
                <a:latin typeface="Arial" charset="0"/>
                <a:cs typeface="Arial" charset="0"/>
              </a:rPr>
              <a:t>Loss</a:t>
            </a:r>
            <a:endParaRPr lang="en-US" altLang="en-US" b="1" dirty="0">
              <a:solidFill>
                <a:srgbClr val="FF0000"/>
              </a:solidFill>
              <a:latin typeface="Arial" charset="0"/>
              <a:cs typeface="Arial" charset="0"/>
            </a:endParaRPr>
          </a:p>
        </p:txBody>
      </p:sp>
      <p:sp>
        <p:nvSpPr>
          <p:cNvPr id="14" name="Right Arrow 13"/>
          <p:cNvSpPr/>
          <p:nvPr/>
        </p:nvSpPr>
        <p:spPr>
          <a:xfrm rot="1693147">
            <a:off x="3741094" y="4428911"/>
            <a:ext cx="2372128"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TextBox 14"/>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z="3600" dirty="0" smtClean="0"/>
              <a:t>SCA Infestation Occurring at </a:t>
            </a:r>
            <a:r>
              <a:rPr lang="en-US" sz="3600" dirty="0" smtClean="0">
                <a:solidFill>
                  <a:srgbClr val="FFFF00"/>
                </a:solidFill>
              </a:rPr>
              <a:t>Milk Stage</a:t>
            </a:r>
            <a:r>
              <a:rPr lang="en-US" sz="3600" dirty="0" smtClean="0"/>
              <a:t> - Georgia</a:t>
            </a:r>
            <a:endParaRPr lang="en-US" sz="3600" dirty="0"/>
          </a:p>
        </p:txBody>
      </p:sp>
      <p:graphicFrame>
        <p:nvGraphicFramePr>
          <p:cNvPr id="1026" name="Content Placeholder 7"/>
          <p:cNvGraphicFramePr>
            <a:graphicFrameLocks noGrp="1"/>
          </p:cNvGraphicFramePr>
          <p:nvPr>
            <p:ph idx="1"/>
          </p:nvPr>
        </p:nvGraphicFramePr>
        <p:xfrm>
          <a:off x="558800" y="1549400"/>
          <a:ext cx="8178800" cy="4521200"/>
        </p:xfrm>
        <a:graphic>
          <a:graphicData uri="http://schemas.openxmlformats.org/presentationml/2006/ole">
            <p:oleObj spid="_x0000_s1026" name="Chart" r:id="rId4" imgW="8187638" imgH="4523624" progId="Excel.Sheet.8">
              <p:embed/>
            </p:oleObj>
          </a:graphicData>
        </a:graphic>
      </p:graphicFrame>
      <p:sp>
        <p:nvSpPr>
          <p:cNvPr id="1029" name="TextBox 8"/>
          <p:cNvSpPr txBox="1">
            <a:spLocks noChangeArrowheads="1"/>
          </p:cNvSpPr>
          <p:nvPr/>
        </p:nvSpPr>
        <p:spPr bwMode="auto">
          <a:xfrm rot="-5400000">
            <a:off x="-174625" y="3357563"/>
            <a:ext cx="1023937" cy="522288"/>
          </a:xfrm>
          <a:prstGeom prst="rect">
            <a:avLst/>
          </a:prstGeom>
          <a:noFill/>
          <a:ln w="9525">
            <a:noFill/>
            <a:miter lim="800000"/>
            <a:headEnd/>
            <a:tailEnd/>
          </a:ln>
        </p:spPr>
        <p:txBody>
          <a:bodyPr wrap="none">
            <a:spAutoFit/>
          </a:bodyPr>
          <a:lstStyle/>
          <a:p>
            <a:pPr eaLnBrk="1" hangingPunct="1"/>
            <a:r>
              <a:rPr lang="en-US" altLang="en-US" sz="2800" b="1">
                <a:latin typeface="Arial" charset="0"/>
                <a:cs typeface="Arial" charset="0"/>
              </a:rPr>
              <a:t>Bu/A</a:t>
            </a:r>
          </a:p>
        </p:txBody>
      </p:sp>
      <p:sp>
        <p:nvSpPr>
          <p:cNvPr id="1030" name="TextBox 9"/>
          <p:cNvSpPr txBox="1">
            <a:spLocks noChangeArrowheads="1"/>
          </p:cNvSpPr>
          <p:nvPr/>
        </p:nvSpPr>
        <p:spPr bwMode="auto">
          <a:xfrm>
            <a:off x="2751138" y="6164263"/>
            <a:ext cx="4321175" cy="522287"/>
          </a:xfrm>
          <a:prstGeom prst="rect">
            <a:avLst/>
          </a:prstGeom>
          <a:noFill/>
          <a:ln w="9525">
            <a:noFill/>
            <a:miter lim="800000"/>
            <a:headEnd/>
            <a:tailEnd/>
          </a:ln>
        </p:spPr>
        <p:txBody>
          <a:bodyPr wrap="none">
            <a:spAutoFit/>
          </a:bodyPr>
          <a:lstStyle/>
          <a:p>
            <a:pPr eaLnBrk="1" hangingPunct="1"/>
            <a:r>
              <a:rPr lang="en-US" altLang="en-US" sz="2800" b="1">
                <a:latin typeface="Arial" charset="0"/>
                <a:cs typeface="Arial" charset="0"/>
              </a:rPr>
              <a:t>Threshold (Aphids/Leaf)</a:t>
            </a:r>
          </a:p>
        </p:txBody>
      </p:sp>
      <p:sp>
        <p:nvSpPr>
          <p:cNvPr id="1031" name="TextBox 10"/>
          <p:cNvSpPr txBox="1">
            <a:spLocks noChangeArrowheads="1"/>
          </p:cNvSpPr>
          <p:nvPr/>
        </p:nvSpPr>
        <p:spPr bwMode="auto">
          <a:xfrm>
            <a:off x="2954338" y="1905000"/>
            <a:ext cx="1019175" cy="307975"/>
          </a:xfrm>
          <a:prstGeom prst="rect">
            <a:avLst/>
          </a:prstGeom>
          <a:noFill/>
          <a:ln w="9525">
            <a:noFill/>
            <a:miter lim="800000"/>
            <a:headEnd/>
            <a:tailEnd/>
          </a:ln>
        </p:spPr>
        <p:txBody>
          <a:bodyPr wrap="none">
            <a:spAutoFit/>
          </a:bodyPr>
          <a:lstStyle/>
          <a:p>
            <a:pPr eaLnBrk="1" hangingPunct="1"/>
            <a:r>
              <a:rPr lang="en-US" altLang="en-US" sz="1400">
                <a:latin typeface="Arial" charset="0"/>
                <a:cs typeface="Arial" charset="0"/>
              </a:rPr>
              <a:t>Milk (7/22)</a:t>
            </a:r>
          </a:p>
        </p:txBody>
      </p:sp>
      <p:sp>
        <p:nvSpPr>
          <p:cNvPr id="1032" name="TextBox 11"/>
          <p:cNvSpPr txBox="1">
            <a:spLocks noChangeArrowheads="1"/>
          </p:cNvSpPr>
          <p:nvPr/>
        </p:nvSpPr>
        <p:spPr bwMode="auto">
          <a:xfrm>
            <a:off x="4402138" y="2247900"/>
            <a:ext cx="1019175" cy="307975"/>
          </a:xfrm>
          <a:prstGeom prst="rect">
            <a:avLst/>
          </a:prstGeom>
          <a:noFill/>
          <a:ln w="9525">
            <a:noFill/>
            <a:miter lim="800000"/>
            <a:headEnd/>
            <a:tailEnd/>
          </a:ln>
        </p:spPr>
        <p:txBody>
          <a:bodyPr wrap="none">
            <a:spAutoFit/>
          </a:bodyPr>
          <a:lstStyle/>
          <a:p>
            <a:pPr eaLnBrk="1" hangingPunct="1"/>
            <a:r>
              <a:rPr lang="en-US" altLang="en-US" sz="1400">
                <a:latin typeface="Arial" charset="0"/>
                <a:cs typeface="Arial" charset="0"/>
              </a:rPr>
              <a:t>Milk (7/22)</a:t>
            </a:r>
          </a:p>
        </p:txBody>
      </p:sp>
      <p:sp>
        <p:nvSpPr>
          <p:cNvPr id="1033" name="TextBox 12"/>
          <p:cNvSpPr txBox="1">
            <a:spLocks noChangeArrowheads="1"/>
          </p:cNvSpPr>
          <p:nvPr/>
        </p:nvSpPr>
        <p:spPr bwMode="auto">
          <a:xfrm>
            <a:off x="5892800" y="2628900"/>
            <a:ext cx="950913" cy="307975"/>
          </a:xfrm>
          <a:prstGeom prst="rect">
            <a:avLst/>
          </a:prstGeom>
          <a:noFill/>
          <a:ln w="9525">
            <a:noFill/>
            <a:miter lim="800000"/>
            <a:headEnd/>
            <a:tailEnd/>
          </a:ln>
        </p:spPr>
        <p:txBody>
          <a:bodyPr wrap="none">
            <a:spAutoFit/>
          </a:bodyPr>
          <a:lstStyle/>
          <a:p>
            <a:pPr eaLnBrk="1" hangingPunct="1"/>
            <a:r>
              <a:rPr lang="en-US" altLang="en-US" sz="1400">
                <a:latin typeface="Arial" charset="0"/>
                <a:cs typeface="Arial" charset="0"/>
              </a:rPr>
              <a:t>SD (7/26)</a:t>
            </a:r>
          </a:p>
        </p:txBody>
      </p:sp>
      <p:sp>
        <p:nvSpPr>
          <p:cNvPr id="1034" name="TextBox 13"/>
          <p:cNvSpPr txBox="1">
            <a:spLocks noChangeArrowheads="1"/>
          </p:cNvSpPr>
          <p:nvPr/>
        </p:nvSpPr>
        <p:spPr bwMode="auto">
          <a:xfrm>
            <a:off x="7350125" y="2262188"/>
            <a:ext cx="950913" cy="307975"/>
          </a:xfrm>
          <a:prstGeom prst="rect">
            <a:avLst/>
          </a:prstGeom>
          <a:noFill/>
          <a:ln w="9525">
            <a:noFill/>
            <a:miter lim="800000"/>
            <a:headEnd/>
            <a:tailEnd/>
          </a:ln>
        </p:spPr>
        <p:txBody>
          <a:bodyPr wrap="none">
            <a:spAutoFit/>
          </a:bodyPr>
          <a:lstStyle/>
          <a:p>
            <a:pPr eaLnBrk="1" hangingPunct="1"/>
            <a:r>
              <a:rPr lang="en-US" altLang="en-US" sz="1400">
                <a:latin typeface="Arial" charset="0"/>
                <a:cs typeface="Arial" charset="0"/>
              </a:rPr>
              <a:t>SD (7/26)</a:t>
            </a:r>
          </a:p>
        </p:txBody>
      </p:sp>
      <p:sp>
        <p:nvSpPr>
          <p:cNvPr id="11" name="TextBox 10"/>
          <p:cNvSpPr txBox="1"/>
          <p:nvPr/>
        </p:nvSpPr>
        <p:spPr>
          <a:xfrm>
            <a:off x="3886200" y="1524000"/>
            <a:ext cx="1711879" cy="369332"/>
          </a:xfrm>
          <a:prstGeom prst="rect">
            <a:avLst/>
          </a:prstGeom>
          <a:noFill/>
        </p:spPr>
        <p:txBody>
          <a:bodyPr wrap="none" rtlCol="0">
            <a:spAutoFit/>
          </a:bodyPr>
          <a:lstStyle/>
          <a:p>
            <a:r>
              <a:rPr lang="en-US" dirty="0" smtClean="0"/>
              <a:t>Georgia - </a:t>
            </a:r>
            <a:r>
              <a:rPr lang="en-US" dirty="0" err="1" smtClean="0"/>
              <a:t>Buntin</a:t>
            </a:r>
            <a:endParaRPr lang="en-US" dirty="0"/>
          </a:p>
        </p:txBody>
      </p:sp>
      <p:sp>
        <p:nvSpPr>
          <p:cNvPr id="12" name="Right Arrow 11"/>
          <p:cNvSpPr/>
          <p:nvPr/>
        </p:nvSpPr>
        <p:spPr>
          <a:xfrm rot="906354">
            <a:off x="3732622" y="2893954"/>
            <a:ext cx="2366963"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TextBox 3"/>
          <p:cNvSpPr txBox="1">
            <a:spLocks noChangeArrowheads="1"/>
          </p:cNvSpPr>
          <p:nvPr/>
        </p:nvSpPr>
        <p:spPr bwMode="auto">
          <a:xfrm>
            <a:off x="5181600" y="3429000"/>
            <a:ext cx="914400" cy="923330"/>
          </a:xfrm>
          <a:prstGeom prst="rect">
            <a:avLst/>
          </a:prstGeom>
          <a:noFill/>
          <a:ln w="9525">
            <a:noFill/>
            <a:miter lim="800000"/>
            <a:headEnd/>
            <a:tailEnd/>
          </a:ln>
        </p:spPr>
        <p:txBody>
          <a:bodyPr wrap="square">
            <a:spAutoFit/>
          </a:bodyPr>
          <a:lstStyle/>
          <a:p>
            <a:pPr eaLnBrk="1" hangingPunct="1"/>
            <a:r>
              <a:rPr lang="en-US" altLang="en-US" b="1" dirty="0">
                <a:solidFill>
                  <a:srgbClr val="FF0000"/>
                </a:solidFill>
                <a:latin typeface="Arial" charset="0"/>
                <a:cs typeface="Arial" charset="0"/>
              </a:rPr>
              <a:t>25% </a:t>
            </a:r>
            <a:endParaRPr lang="en-US" altLang="en-US" b="1" dirty="0" smtClean="0">
              <a:solidFill>
                <a:srgbClr val="FF0000"/>
              </a:solidFill>
              <a:latin typeface="Arial" charset="0"/>
              <a:cs typeface="Arial" charset="0"/>
            </a:endParaRPr>
          </a:p>
          <a:p>
            <a:pPr eaLnBrk="1" hangingPunct="1"/>
            <a:r>
              <a:rPr lang="en-US" altLang="en-US" b="1" dirty="0" smtClean="0">
                <a:solidFill>
                  <a:srgbClr val="FF0000"/>
                </a:solidFill>
                <a:latin typeface="Arial" charset="0"/>
                <a:cs typeface="Arial" charset="0"/>
              </a:rPr>
              <a:t>Yield </a:t>
            </a:r>
          </a:p>
          <a:p>
            <a:pPr eaLnBrk="1" hangingPunct="1"/>
            <a:r>
              <a:rPr lang="en-US" altLang="en-US" b="1" dirty="0" smtClean="0">
                <a:solidFill>
                  <a:srgbClr val="FF0000"/>
                </a:solidFill>
                <a:latin typeface="Arial" charset="0"/>
                <a:cs typeface="Arial" charset="0"/>
              </a:rPr>
              <a:t>Loss</a:t>
            </a:r>
            <a:endParaRPr lang="en-US" altLang="en-US" b="1" dirty="0">
              <a:solidFill>
                <a:srgbClr val="FF0000"/>
              </a:solidFill>
              <a:latin typeface="Arial" charset="0"/>
              <a:cs typeface="Arial" charset="0"/>
            </a:endParaRPr>
          </a:p>
        </p:txBody>
      </p:sp>
      <p:sp>
        <p:nvSpPr>
          <p:cNvPr id="14" name="TextBox 13"/>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6019800" cy="990600"/>
          </a:xfrm>
        </p:spPr>
        <p:txBody>
          <a:bodyPr rtlCol="0">
            <a:noAutofit/>
          </a:bodyPr>
          <a:lstStyle/>
          <a:p>
            <a:pPr>
              <a:defRPr/>
            </a:pPr>
            <a:r>
              <a:rPr lang="en-US" sz="3200" dirty="0" smtClean="0"/>
              <a:t>SCA Infestation occurring at the </a:t>
            </a:r>
            <a:r>
              <a:rPr lang="en-US" sz="3200" dirty="0" smtClean="0">
                <a:solidFill>
                  <a:srgbClr val="FFFF00"/>
                </a:solidFill>
              </a:rPr>
              <a:t>Boot-heading Stage </a:t>
            </a:r>
            <a:r>
              <a:rPr lang="en-US" sz="3200" dirty="0" smtClean="0"/>
              <a:t>–Kansas</a:t>
            </a:r>
            <a:endParaRPr lang="en-US" sz="3200" dirty="0"/>
          </a:p>
        </p:txBody>
      </p:sp>
      <p:graphicFrame>
        <p:nvGraphicFramePr>
          <p:cNvPr id="7170" name="Content Placeholder 7"/>
          <p:cNvGraphicFramePr>
            <a:graphicFrameLocks noGrp="1"/>
          </p:cNvGraphicFramePr>
          <p:nvPr>
            <p:ph idx="1"/>
          </p:nvPr>
        </p:nvGraphicFramePr>
        <p:xfrm>
          <a:off x="558800" y="1549400"/>
          <a:ext cx="8178800" cy="4521200"/>
        </p:xfrm>
        <a:graphic>
          <a:graphicData uri="http://schemas.openxmlformats.org/presentationml/2006/ole">
            <p:oleObj spid="_x0000_s7170" name="Chart" r:id="rId4" imgW="8187638" imgH="4523624" progId="Excel.Sheet.8">
              <p:embed/>
            </p:oleObj>
          </a:graphicData>
        </a:graphic>
      </p:graphicFrame>
      <p:sp>
        <p:nvSpPr>
          <p:cNvPr id="7173" name="TextBox 8"/>
          <p:cNvSpPr txBox="1">
            <a:spLocks noChangeArrowheads="1"/>
          </p:cNvSpPr>
          <p:nvPr/>
        </p:nvSpPr>
        <p:spPr bwMode="auto">
          <a:xfrm rot="-5400000">
            <a:off x="-174625" y="3357563"/>
            <a:ext cx="1023937" cy="522288"/>
          </a:xfrm>
          <a:prstGeom prst="rect">
            <a:avLst/>
          </a:prstGeom>
          <a:noFill/>
          <a:ln w="9525">
            <a:noFill/>
            <a:miter lim="800000"/>
            <a:headEnd/>
            <a:tailEnd/>
          </a:ln>
        </p:spPr>
        <p:txBody>
          <a:bodyPr wrap="none">
            <a:spAutoFit/>
          </a:bodyPr>
          <a:lstStyle/>
          <a:p>
            <a:pPr eaLnBrk="1" hangingPunct="1"/>
            <a:r>
              <a:rPr lang="en-US" altLang="en-US" sz="2800" b="1">
                <a:latin typeface="Arial" charset="0"/>
                <a:cs typeface="Arial" charset="0"/>
              </a:rPr>
              <a:t>Bu/A</a:t>
            </a:r>
          </a:p>
        </p:txBody>
      </p:sp>
      <p:sp>
        <p:nvSpPr>
          <p:cNvPr id="7174" name="TextBox 9"/>
          <p:cNvSpPr txBox="1">
            <a:spLocks noChangeArrowheads="1"/>
          </p:cNvSpPr>
          <p:nvPr/>
        </p:nvSpPr>
        <p:spPr bwMode="auto">
          <a:xfrm>
            <a:off x="2751138" y="6164263"/>
            <a:ext cx="4321175" cy="522287"/>
          </a:xfrm>
          <a:prstGeom prst="rect">
            <a:avLst/>
          </a:prstGeom>
          <a:noFill/>
          <a:ln w="9525">
            <a:noFill/>
            <a:miter lim="800000"/>
            <a:headEnd/>
            <a:tailEnd/>
          </a:ln>
        </p:spPr>
        <p:txBody>
          <a:bodyPr wrap="none">
            <a:spAutoFit/>
          </a:bodyPr>
          <a:lstStyle/>
          <a:p>
            <a:pPr eaLnBrk="1" hangingPunct="1"/>
            <a:r>
              <a:rPr lang="en-US" altLang="en-US" sz="2800" b="1">
                <a:latin typeface="Arial" charset="0"/>
                <a:cs typeface="Arial" charset="0"/>
              </a:rPr>
              <a:t>Threshold (Aphids/Leaf)</a:t>
            </a:r>
          </a:p>
        </p:txBody>
      </p:sp>
      <p:sp>
        <p:nvSpPr>
          <p:cNvPr id="7175" name="TextBox 10"/>
          <p:cNvSpPr txBox="1">
            <a:spLocks noChangeArrowheads="1"/>
          </p:cNvSpPr>
          <p:nvPr/>
        </p:nvSpPr>
        <p:spPr bwMode="auto">
          <a:xfrm>
            <a:off x="2819400" y="2819400"/>
            <a:ext cx="1715534" cy="307777"/>
          </a:xfrm>
          <a:prstGeom prst="rect">
            <a:avLst/>
          </a:prstGeom>
          <a:noFill/>
          <a:ln w="9525">
            <a:noFill/>
            <a:miter lim="800000"/>
            <a:headEnd/>
            <a:tailEnd/>
          </a:ln>
        </p:spPr>
        <p:txBody>
          <a:bodyPr wrap="none">
            <a:spAutoFit/>
          </a:bodyPr>
          <a:lstStyle/>
          <a:p>
            <a:pPr eaLnBrk="1" hangingPunct="1"/>
            <a:r>
              <a:rPr lang="en-US" altLang="en-US" sz="1400" dirty="0" smtClean="0">
                <a:latin typeface="Arial" charset="0"/>
                <a:cs typeface="Arial" charset="0"/>
              </a:rPr>
              <a:t>Boot-heading(8/30</a:t>
            </a:r>
            <a:r>
              <a:rPr lang="en-US" altLang="en-US" sz="1400" dirty="0">
                <a:latin typeface="Arial" charset="0"/>
                <a:cs typeface="Arial" charset="0"/>
              </a:rPr>
              <a:t>)</a:t>
            </a:r>
          </a:p>
        </p:txBody>
      </p:sp>
      <p:sp>
        <p:nvSpPr>
          <p:cNvPr id="7176" name="TextBox 11"/>
          <p:cNvSpPr txBox="1">
            <a:spLocks noChangeArrowheads="1"/>
          </p:cNvSpPr>
          <p:nvPr/>
        </p:nvSpPr>
        <p:spPr bwMode="auto">
          <a:xfrm>
            <a:off x="4495800" y="1828800"/>
            <a:ext cx="1377300" cy="307777"/>
          </a:xfrm>
          <a:prstGeom prst="rect">
            <a:avLst/>
          </a:prstGeom>
          <a:noFill/>
          <a:ln w="9525">
            <a:noFill/>
            <a:miter lim="800000"/>
            <a:headEnd/>
            <a:tailEnd/>
          </a:ln>
        </p:spPr>
        <p:txBody>
          <a:bodyPr wrap="none">
            <a:spAutoFit/>
          </a:bodyPr>
          <a:lstStyle/>
          <a:p>
            <a:pPr eaLnBrk="1" hangingPunct="1"/>
            <a:r>
              <a:rPr lang="en-US" altLang="en-US" sz="1400" dirty="0" smtClean="0">
                <a:latin typeface="Arial" charset="0"/>
                <a:cs typeface="Arial" charset="0"/>
              </a:rPr>
              <a:t>(Flowering 9/5</a:t>
            </a:r>
            <a:r>
              <a:rPr lang="en-US" altLang="en-US" sz="1400" dirty="0">
                <a:latin typeface="Arial" charset="0"/>
                <a:cs typeface="Arial" charset="0"/>
              </a:rPr>
              <a:t>)</a:t>
            </a:r>
          </a:p>
        </p:txBody>
      </p:sp>
      <p:sp>
        <p:nvSpPr>
          <p:cNvPr id="7177" name="TextBox 12"/>
          <p:cNvSpPr txBox="1">
            <a:spLocks noChangeArrowheads="1"/>
          </p:cNvSpPr>
          <p:nvPr/>
        </p:nvSpPr>
        <p:spPr bwMode="auto">
          <a:xfrm>
            <a:off x="6043613" y="4800600"/>
            <a:ext cx="650875" cy="307975"/>
          </a:xfrm>
          <a:prstGeom prst="rect">
            <a:avLst/>
          </a:prstGeom>
          <a:noFill/>
          <a:ln w="9525">
            <a:noFill/>
            <a:miter lim="800000"/>
            <a:headEnd/>
            <a:tailEnd/>
          </a:ln>
        </p:spPr>
        <p:txBody>
          <a:bodyPr wrap="none">
            <a:spAutoFit/>
          </a:bodyPr>
          <a:lstStyle/>
          <a:p>
            <a:pPr eaLnBrk="1" hangingPunct="1"/>
            <a:r>
              <a:rPr lang="en-US" altLang="en-US" sz="1400">
                <a:latin typeface="Arial" charset="0"/>
                <a:cs typeface="Arial" charset="0"/>
              </a:rPr>
              <a:t>(9/14)</a:t>
            </a:r>
          </a:p>
        </p:txBody>
      </p:sp>
      <p:sp>
        <p:nvSpPr>
          <p:cNvPr id="9" name="Right Arrow 8"/>
          <p:cNvSpPr/>
          <p:nvPr/>
        </p:nvSpPr>
        <p:spPr>
          <a:xfrm rot="3944104">
            <a:off x="4690291" y="3705050"/>
            <a:ext cx="2139889"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TextBox 3"/>
          <p:cNvSpPr txBox="1">
            <a:spLocks noChangeArrowheads="1"/>
          </p:cNvSpPr>
          <p:nvPr/>
        </p:nvSpPr>
        <p:spPr bwMode="auto">
          <a:xfrm>
            <a:off x="5867400" y="3124200"/>
            <a:ext cx="914400" cy="923330"/>
          </a:xfrm>
          <a:prstGeom prst="rect">
            <a:avLst/>
          </a:prstGeom>
          <a:noFill/>
          <a:ln w="9525">
            <a:noFill/>
            <a:miter lim="800000"/>
            <a:headEnd/>
            <a:tailEnd/>
          </a:ln>
        </p:spPr>
        <p:txBody>
          <a:bodyPr wrap="square">
            <a:spAutoFit/>
          </a:bodyPr>
          <a:lstStyle/>
          <a:p>
            <a:pPr eaLnBrk="1" hangingPunct="1"/>
            <a:r>
              <a:rPr lang="en-US" altLang="en-US" b="1" dirty="0" smtClean="0">
                <a:solidFill>
                  <a:srgbClr val="FF0000"/>
                </a:solidFill>
                <a:latin typeface="Arial" charset="0"/>
                <a:cs typeface="Arial" charset="0"/>
              </a:rPr>
              <a:t>89% </a:t>
            </a:r>
          </a:p>
          <a:p>
            <a:pPr eaLnBrk="1" hangingPunct="1"/>
            <a:r>
              <a:rPr lang="en-US" altLang="en-US" b="1" dirty="0" smtClean="0">
                <a:solidFill>
                  <a:srgbClr val="FF0000"/>
                </a:solidFill>
                <a:latin typeface="Arial" charset="0"/>
                <a:cs typeface="Arial" charset="0"/>
              </a:rPr>
              <a:t>Yield </a:t>
            </a:r>
          </a:p>
          <a:p>
            <a:pPr eaLnBrk="1" hangingPunct="1"/>
            <a:r>
              <a:rPr lang="en-US" altLang="en-US" b="1" dirty="0" smtClean="0">
                <a:solidFill>
                  <a:srgbClr val="FF0000"/>
                </a:solidFill>
                <a:latin typeface="Arial" charset="0"/>
                <a:cs typeface="Arial" charset="0"/>
              </a:rPr>
              <a:t>Loss</a:t>
            </a:r>
            <a:endParaRPr lang="en-US" altLang="en-US" b="1" dirty="0">
              <a:solidFill>
                <a:srgbClr val="FF0000"/>
              </a:solidFill>
              <a:latin typeface="Arial" charset="0"/>
              <a:cs typeface="Arial" charset="0"/>
            </a:endParaRPr>
          </a:p>
        </p:txBody>
      </p:sp>
      <p:sp>
        <p:nvSpPr>
          <p:cNvPr id="11" name="TextBox 10"/>
          <p:cNvSpPr txBox="1"/>
          <p:nvPr/>
        </p:nvSpPr>
        <p:spPr>
          <a:xfrm>
            <a:off x="3505200" y="1524000"/>
            <a:ext cx="2054730" cy="369332"/>
          </a:xfrm>
          <a:prstGeom prst="rect">
            <a:avLst/>
          </a:prstGeom>
          <a:noFill/>
        </p:spPr>
        <p:txBody>
          <a:bodyPr wrap="none" rtlCol="0">
            <a:spAutoFit/>
          </a:bodyPr>
          <a:lstStyle/>
          <a:p>
            <a:r>
              <a:rPr lang="en-US" dirty="0" smtClean="0"/>
              <a:t>Kansas - </a:t>
            </a:r>
            <a:r>
              <a:rPr lang="en-US" dirty="0" err="1" smtClean="0"/>
              <a:t>McCornack</a:t>
            </a:r>
            <a:endParaRPr lang="en-US" dirty="0"/>
          </a:p>
        </p:txBody>
      </p:sp>
      <p:sp>
        <p:nvSpPr>
          <p:cNvPr id="12" name="TextBox 11"/>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Presentation Outline</a:t>
            </a:r>
            <a:endParaRPr lang="en-US" dirty="0"/>
          </a:p>
        </p:txBody>
      </p:sp>
      <p:sp>
        <p:nvSpPr>
          <p:cNvPr id="3" name="Content Placeholder 2"/>
          <p:cNvSpPr>
            <a:spLocks noGrp="1"/>
          </p:cNvSpPr>
          <p:nvPr>
            <p:ph sz="quarter" idx="10"/>
          </p:nvPr>
        </p:nvSpPr>
        <p:spPr>
          <a:xfrm>
            <a:off x="304800" y="1676400"/>
            <a:ext cx="8534400" cy="4800600"/>
          </a:xfrm>
        </p:spPr>
        <p:txBody>
          <a:bodyPr>
            <a:normAutofit fontScale="77500" lnSpcReduction="20000"/>
          </a:bodyPr>
          <a:lstStyle/>
          <a:p>
            <a:r>
              <a:rPr lang="en-US" dirty="0" smtClean="0"/>
              <a:t>SCA biology</a:t>
            </a:r>
          </a:p>
          <a:p>
            <a:r>
              <a:rPr lang="en-US" dirty="0" smtClean="0">
                <a:solidFill>
                  <a:schemeClr val="bg1">
                    <a:lumMod val="65000"/>
                  </a:schemeClr>
                </a:solidFill>
              </a:rPr>
              <a:t>Tolerant hybrids</a:t>
            </a:r>
          </a:p>
          <a:p>
            <a:r>
              <a:rPr lang="en-US" dirty="0" smtClean="0">
                <a:solidFill>
                  <a:schemeClr val="bg1">
                    <a:lumMod val="65000"/>
                  </a:schemeClr>
                </a:solidFill>
              </a:rPr>
              <a:t>Effectiveness of seed treatments</a:t>
            </a:r>
          </a:p>
          <a:p>
            <a:r>
              <a:rPr lang="en-US" dirty="0" smtClean="0">
                <a:solidFill>
                  <a:schemeClr val="bg1">
                    <a:lumMod val="65000"/>
                  </a:schemeClr>
                </a:solidFill>
              </a:rPr>
              <a:t>Thresholds: Determining when to spray</a:t>
            </a:r>
          </a:p>
          <a:p>
            <a:pPr lvl="1"/>
            <a:r>
              <a:rPr lang="en-US" dirty="0" smtClean="0">
                <a:solidFill>
                  <a:schemeClr val="bg1">
                    <a:lumMod val="65000"/>
                  </a:schemeClr>
                </a:solidFill>
              </a:rPr>
              <a:t>Scouting</a:t>
            </a:r>
          </a:p>
          <a:p>
            <a:pPr lvl="1"/>
            <a:r>
              <a:rPr lang="en-US" dirty="0" smtClean="0">
                <a:solidFill>
                  <a:schemeClr val="bg1">
                    <a:lumMod val="65000"/>
                  </a:schemeClr>
                </a:solidFill>
              </a:rPr>
              <a:t>When to spray</a:t>
            </a:r>
          </a:p>
          <a:p>
            <a:pPr lvl="1"/>
            <a:r>
              <a:rPr lang="en-US" dirty="0" smtClean="0">
                <a:solidFill>
                  <a:schemeClr val="bg1">
                    <a:lumMod val="65000"/>
                  </a:schemeClr>
                </a:solidFill>
              </a:rPr>
              <a:t>Susceptible </a:t>
            </a:r>
            <a:r>
              <a:rPr lang="en-US" dirty="0" err="1" smtClean="0">
                <a:solidFill>
                  <a:schemeClr val="bg1">
                    <a:lumMod val="65000"/>
                  </a:schemeClr>
                </a:solidFill>
              </a:rPr>
              <a:t>vs</a:t>
            </a:r>
            <a:r>
              <a:rPr lang="en-US" dirty="0" smtClean="0">
                <a:solidFill>
                  <a:schemeClr val="bg1">
                    <a:lumMod val="65000"/>
                  </a:schemeClr>
                </a:solidFill>
              </a:rPr>
              <a:t> tolerant hybrids</a:t>
            </a:r>
          </a:p>
          <a:p>
            <a:pPr lvl="1"/>
            <a:r>
              <a:rPr lang="en-US" dirty="0" smtClean="0">
                <a:solidFill>
                  <a:schemeClr val="bg1">
                    <a:lumMod val="65000"/>
                  </a:schemeClr>
                </a:solidFill>
              </a:rPr>
              <a:t>Should spray threshold change with sorghum growth stage</a:t>
            </a:r>
          </a:p>
          <a:p>
            <a:r>
              <a:rPr lang="en-US" dirty="0" smtClean="0">
                <a:solidFill>
                  <a:schemeClr val="bg1">
                    <a:lumMod val="65000"/>
                  </a:schemeClr>
                </a:solidFill>
              </a:rPr>
              <a:t>Insecticide choices and rates</a:t>
            </a:r>
          </a:p>
          <a:p>
            <a:r>
              <a:rPr lang="en-US" dirty="0" smtClean="0">
                <a:solidFill>
                  <a:schemeClr val="bg1">
                    <a:lumMod val="65000"/>
                  </a:schemeClr>
                </a:solidFill>
              </a:rPr>
              <a:t>Controlling SCA in the presence of other pests (midge, headworms)</a:t>
            </a:r>
          </a:p>
          <a:p>
            <a:r>
              <a:rPr lang="en-US" dirty="0" smtClean="0">
                <a:solidFill>
                  <a:schemeClr val="bg1">
                    <a:lumMod val="65000"/>
                  </a:schemeClr>
                </a:solidFill>
              </a:rPr>
              <a:t>SCA management prior to harvest</a:t>
            </a:r>
          </a:p>
          <a:p>
            <a:r>
              <a:rPr lang="en-US" dirty="0" smtClean="0">
                <a:solidFill>
                  <a:schemeClr val="bg1">
                    <a:lumMod val="65000"/>
                  </a:schemeClr>
                </a:solidFill>
              </a:rPr>
              <a:t>Cultural and environmental factors that influence SCA control</a:t>
            </a:r>
          </a:p>
          <a:p>
            <a:r>
              <a:rPr lang="en-US" dirty="0" smtClean="0">
                <a:solidFill>
                  <a:schemeClr val="bg1">
                    <a:lumMod val="65000"/>
                  </a:schemeClr>
                </a:solidFill>
              </a:rPr>
              <a:t>Best management practices</a:t>
            </a:r>
            <a:endParaRPr lang="en-US"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5943600" cy="990600"/>
          </a:xfrm>
        </p:spPr>
        <p:txBody>
          <a:bodyPr rtlCol="0">
            <a:normAutofit fontScale="90000"/>
          </a:bodyPr>
          <a:lstStyle/>
          <a:p>
            <a:pPr eaLnBrk="1" fontAlgn="auto" hangingPunct="1">
              <a:spcAft>
                <a:spcPts val="0"/>
              </a:spcAft>
              <a:defRPr/>
            </a:pPr>
            <a:r>
              <a:rPr lang="en-US" sz="3600" dirty="0" smtClean="0"/>
              <a:t>SCA Infestation occurring at the </a:t>
            </a:r>
            <a:r>
              <a:rPr lang="en-US" sz="3600" dirty="0" smtClean="0">
                <a:solidFill>
                  <a:srgbClr val="FFFF00"/>
                </a:solidFill>
              </a:rPr>
              <a:t>Hard Dough Stage </a:t>
            </a:r>
            <a:r>
              <a:rPr lang="en-US" sz="3600" dirty="0" smtClean="0"/>
              <a:t>–Kansas</a:t>
            </a:r>
            <a:endParaRPr lang="en-US" dirty="0"/>
          </a:p>
        </p:txBody>
      </p:sp>
      <p:graphicFrame>
        <p:nvGraphicFramePr>
          <p:cNvPr id="6146" name="Content Placeholder 7"/>
          <p:cNvGraphicFramePr>
            <a:graphicFrameLocks noGrp="1"/>
          </p:cNvGraphicFramePr>
          <p:nvPr>
            <p:ph idx="1"/>
          </p:nvPr>
        </p:nvGraphicFramePr>
        <p:xfrm>
          <a:off x="558800" y="1549400"/>
          <a:ext cx="8178800" cy="4521200"/>
        </p:xfrm>
        <a:graphic>
          <a:graphicData uri="http://schemas.openxmlformats.org/presentationml/2006/ole">
            <p:oleObj spid="_x0000_s6146" name="Chart" r:id="rId4" imgW="8187638" imgH="4523624" progId="Excel.Sheet.8">
              <p:embed/>
            </p:oleObj>
          </a:graphicData>
        </a:graphic>
      </p:graphicFrame>
      <p:sp>
        <p:nvSpPr>
          <p:cNvPr id="6149" name="TextBox 8"/>
          <p:cNvSpPr txBox="1">
            <a:spLocks noChangeArrowheads="1"/>
          </p:cNvSpPr>
          <p:nvPr/>
        </p:nvSpPr>
        <p:spPr bwMode="auto">
          <a:xfrm rot="-5400000">
            <a:off x="-174625" y="3357563"/>
            <a:ext cx="1023937" cy="522288"/>
          </a:xfrm>
          <a:prstGeom prst="rect">
            <a:avLst/>
          </a:prstGeom>
          <a:noFill/>
          <a:ln w="9525">
            <a:noFill/>
            <a:miter lim="800000"/>
            <a:headEnd/>
            <a:tailEnd/>
          </a:ln>
        </p:spPr>
        <p:txBody>
          <a:bodyPr wrap="none">
            <a:spAutoFit/>
          </a:bodyPr>
          <a:lstStyle/>
          <a:p>
            <a:pPr eaLnBrk="1" hangingPunct="1"/>
            <a:r>
              <a:rPr lang="en-US" altLang="en-US" sz="2800" b="1">
                <a:latin typeface="Arial" charset="0"/>
                <a:cs typeface="Arial" charset="0"/>
              </a:rPr>
              <a:t>Bu/A</a:t>
            </a:r>
          </a:p>
        </p:txBody>
      </p:sp>
      <p:sp>
        <p:nvSpPr>
          <p:cNvPr id="6150" name="TextBox 9"/>
          <p:cNvSpPr txBox="1">
            <a:spLocks noChangeArrowheads="1"/>
          </p:cNvSpPr>
          <p:nvPr/>
        </p:nvSpPr>
        <p:spPr bwMode="auto">
          <a:xfrm>
            <a:off x="2751138" y="6164263"/>
            <a:ext cx="4321175" cy="522287"/>
          </a:xfrm>
          <a:prstGeom prst="rect">
            <a:avLst/>
          </a:prstGeom>
          <a:noFill/>
          <a:ln w="9525">
            <a:noFill/>
            <a:miter lim="800000"/>
            <a:headEnd/>
            <a:tailEnd/>
          </a:ln>
        </p:spPr>
        <p:txBody>
          <a:bodyPr wrap="none">
            <a:spAutoFit/>
          </a:bodyPr>
          <a:lstStyle/>
          <a:p>
            <a:pPr eaLnBrk="1" hangingPunct="1"/>
            <a:r>
              <a:rPr lang="en-US" altLang="en-US" sz="2800" b="1">
                <a:latin typeface="Arial" charset="0"/>
                <a:cs typeface="Arial" charset="0"/>
              </a:rPr>
              <a:t>Threshold (Aphids/Leaf)</a:t>
            </a:r>
          </a:p>
        </p:txBody>
      </p:sp>
      <p:sp>
        <p:nvSpPr>
          <p:cNvPr id="6151" name="TextBox 10"/>
          <p:cNvSpPr txBox="1">
            <a:spLocks noChangeArrowheads="1"/>
          </p:cNvSpPr>
          <p:nvPr/>
        </p:nvSpPr>
        <p:spPr bwMode="auto">
          <a:xfrm>
            <a:off x="3132138" y="1905000"/>
            <a:ext cx="2093843" cy="307777"/>
          </a:xfrm>
          <a:prstGeom prst="rect">
            <a:avLst/>
          </a:prstGeom>
          <a:noFill/>
          <a:ln w="9525">
            <a:noFill/>
            <a:miter lim="800000"/>
            <a:headEnd/>
            <a:tailEnd/>
          </a:ln>
        </p:spPr>
        <p:txBody>
          <a:bodyPr wrap="none">
            <a:spAutoFit/>
          </a:bodyPr>
          <a:lstStyle/>
          <a:p>
            <a:pPr eaLnBrk="1" hangingPunct="1"/>
            <a:r>
              <a:rPr lang="en-US" altLang="en-US" sz="1400" dirty="0" smtClean="0">
                <a:latin typeface="Arial" charset="0"/>
                <a:cs typeface="Arial" charset="0"/>
              </a:rPr>
              <a:t>Early Hard dough (8/30</a:t>
            </a:r>
            <a:r>
              <a:rPr lang="en-US" altLang="en-US" sz="1400" dirty="0">
                <a:latin typeface="Arial" charset="0"/>
                <a:cs typeface="Arial" charset="0"/>
              </a:rPr>
              <a:t>)</a:t>
            </a:r>
          </a:p>
        </p:txBody>
      </p:sp>
      <p:sp>
        <p:nvSpPr>
          <p:cNvPr id="6152" name="TextBox 11"/>
          <p:cNvSpPr txBox="1">
            <a:spLocks noChangeArrowheads="1"/>
          </p:cNvSpPr>
          <p:nvPr/>
        </p:nvSpPr>
        <p:spPr bwMode="auto">
          <a:xfrm>
            <a:off x="4640263" y="2460625"/>
            <a:ext cx="1566454" cy="307777"/>
          </a:xfrm>
          <a:prstGeom prst="rect">
            <a:avLst/>
          </a:prstGeom>
          <a:noFill/>
          <a:ln w="9525">
            <a:noFill/>
            <a:miter lim="800000"/>
            <a:headEnd/>
            <a:tailEnd/>
          </a:ln>
        </p:spPr>
        <p:txBody>
          <a:bodyPr wrap="none">
            <a:spAutoFit/>
          </a:bodyPr>
          <a:lstStyle/>
          <a:p>
            <a:pPr eaLnBrk="1" hangingPunct="1"/>
            <a:r>
              <a:rPr lang="en-US" altLang="en-US" sz="1400" dirty="0" smtClean="0">
                <a:latin typeface="Arial" charset="0"/>
                <a:cs typeface="Arial" charset="0"/>
              </a:rPr>
              <a:t>Hard Dough (9/5</a:t>
            </a:r>
            <a:r>
              <a:rPr lang="en-US" altLang="en-US" sz="1400" dirty="0">
                <a:latin typeface="Arial" charset="0"/>
                <a:cs typeface="Arial" charset="0"/>
              </a:rPr>
              <a:t>)</a:t>
            </a:r>
          </a:p>
        </p:txBody>
      </p:sp>
      <p:sp>
        <p:nvSpPr>
          <p:cNvPr id="6153" name="TextBox 12"/>
          <p:cNvSpPr txBox="1">
            <a:spLocks noChangeArrowheads="1"/>
          </p:cNvSpPr>
          <p:nvPr/>
        </p:nvSpPr>
        <p:spPr bwMode="auto">
          <a:xfrm>
            <a:off x="6048375" y="2674938"/>
            <a:ext cx="1635384" cy="307777"/>
          </a:xfrm>
          <a:prstGeom prst="rect">
            <a:avLst/>
          </a:prstGeom>
          <a:noFill/>
          <a:ln w="9525">
            <a:noFill/>
            <a:miter lim="800000"/>
            <a:headEnd/>
            <a:tailEnd/>
          </a:ln>
        </p:spPr>
        <p:txBody>
          <a:bodyPr wrap="none">
            <a:spAutoFit/>
          </a:bodyPr>
          <a:lstStyle/>
          <a:p>
            <a:pPr eaLnBrk="1" hangingPunct="1"/>
            <a:r>
              <a:rPr lang="en-US" altLang="en-US" sz="1400" dirty="0" smtClean="0">
                <a:latin typeface="Arial" charset="0"/>
                <a:cs typeface="Arial" charset="0"/>
              </a:rPr>
              <a:t>Hard dough (9/14</a:t>
            </a:r>
            <a:r>
              <a:rPr lang="en-US" altLang="en-US" sz="1400" dirty="0">
                <a:latin typeface="Arial" charset="0"/>
                <a:cs typeface="Arial" charset="0"/>
              </a:rPr>
              <a:t>)</a:t>
            </a:r>
          </a:p>
        </p:txBody>
      </p:sp>
      <p:sp>
        <p:nvSpPr>
          <p:cNvPr id="9" name="TextBox 8"/>
          <p:cNvSpPr txBox="1"/>
          <p:nvPr/>
        </p:nvSpPr>
        <p:spPr>
          <a:xfrm>
            <a:off x="3505200" y="1524000"/>
            <a:ext cx="2054730" cy="369332"/>
          </a:xfrm>
          <a:prstGeom prst="rect">
            <a:avLst/>
          </a:prstGeom>
          <a:noFill/>
        </p:spPr>
        <p:txBody>
          <a:bodyPr wrap="none" rtlCol="0">
            <a:spAutoFit/>
          </a:bodyPr>
          <a:lstStyle/>
          <a:p>
            <a:r>
              <a:rPr lang="en-US" dirty="0" smtClean="0"/>
              <a:t>Kansas - </a:t>
            </a:r>
            <a:r>
              <a:rPr lang="en-US" dirty="0" err="1" smtClean="0"/>
              <a:t>McCornack</a:t>
            </a:r>
            <a:endParaRPr lang="en-US" dirty="0"/>
          </a:p>
        </p:txBody>
      </p:sp>
      <p:sp>
        <p:nvSpPr>
          <p:cNvPr id="10" name="TextBox 9"/>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z="3600" dirty="0" smtClean="0"/>
              <a:t>SCA Infestation Occurring at </a:t>
            </a:r>
            <a:r>
              <a:rPr lang="en-US" sz="3600" dirty="0" smtClean="0">
                <a:solidFill>
                  <a:srgbClr val="FFFF00"/>
                </a:solidFill>
              </a:rPr>
              <a:t>Boot Stage </a:t>
            </a:r>
            <a:r>
              <a:rPr lang="en-US" sz="3600" dirty="0" smtClean="0"/>
              <a:t>- Arkansas</a:t>
            </a:r>
            <a:endParaRPr lang="en-US" sz="3600" dirty="0"/>
          </a:p>
        </p:txBody>
      </p:sp>
      <p:graphicFrame>
        <p:nvGraphicFramePr>
          <p:cNvPr id="10242" name="Content Placeholder 7"/>
          <p:cNvGraphicFramePr>
            <a:graphicFrameLocks noGrp="1"/>
          </p:cNvGraphicFramePr>
          <p:nvPr>
            <p:ph idx="1"/>
          </p:nvPr>
        </p:nvGraphicFramePr>
        <p:xfrm>
          <a:off x="558800" y="1549400"/>
          <a:ext cx="8178800" cy="4521200"/>
        </p:xfrm>
        <a:graphic>
          <a:graphicData uri="http://schemas.openxmlformats.org/presentationml/2006/ole">
            <p:oleObj spid="_x0000_s10242" name="Chart" r:id="rId4" imgW="8187638" imgH="4523624" progId="Excel.Sheet.8">
              <p:embed/>
            </p:oleObj>
          </a:graphicData>
        </a:graphic>
      </p:graphicFrame>
      <p:sp>
        <p:nvSpPr>
          <p:cNvPr id="10245" name="TextBox 8"/>
          <p:cNvSpPr txBox="1">
            <a:spLocks noChangeArrowheads="1"/>
          </p:cNvSpPr>
          <p:nvPr/>
        </p:nvSpPr>
        <p:spPr bwMode="auto">
          <a:xfrm rot="-5400000">
            <a:off x="-174625" y="3357563"/>
            <a:ext cx="1023937" cy="522288"/>
          </a:xfrm>
          <a:prstGeom prst="rect">
            <a:avLst/>
          </a:prstGeom>
          <a:noFill/>
          <a:ln w="9525">
            <a:noFill/>
            <a:miter lim="800000"/>
            <a:headEnd/>
            <a:tailEnd/>
          </a:ln>
        </p:spPr>
        <p:txBody>
          <a:bodyPr wrap="none">
            <a:spAutoFit/>
          </a:bodyPr>
          <a:lstStyle/>
          <a:p>
            <a:pPr eaLnBrk="1" hangingPunct="1"/>
            <a:r>
              <a:rPr lang="en-US" altLang="en-US" sz="2800" b="1">
                <a:latin typeface="Arial" charset="0"/>
                <a:cs typeface="Arial" charset="0"/>
              </a:rPr>
              <a:t>Bu/A</a:t>
            </a:r>
          </a:p>
        </p:txBody>
      </p:sp>
      <p:sp>
        <p:nvSpPr>
          <p:cNvPr id="10246" name="TextBox 9"/>
          <p:cNvSpPr txBox="1">
            <a:spLocks noChangeArrowheads="1"/>
          </p:cNvSpPr>
          <p:nvPr/>
        </p:nvSpPr>
        <p:spPr bwMode="auto">
          <a:xfrm>
            <a:off x="2751138" y="6164263"/>
            <a:ext cx="4321175" cy="522287"/>
          </a:xfrm>
          <a:prstGeom prst="rect">
            <a:avLst/>
          </a:prstGeom>
          <a:noFill/>
          <a:ln w="9525">
            <a:noFill/>
            <a:miter lim="800000"/>
            <a:headEnd/>
            <a:tailEnd/>
          </a:ln>
        </p:spPr>
        <p:txBody>
          <a:bodyPr wrap="none">
            <a:spAutoFit/>
          </a:bodyPr>
          <a:lstStyle/>
          <a:p>
            <a:pPr eaLnBrk="1" hangingPunct="1"/>
            <a:r>
              <a:rPr lang="en-US" altLang="en-US" sz="2800" b="1">
                <a:latin typeface="Arial" charset="0"/>
                <a:cs typeface="Arial" charset="0"/>
              </a:rPr>
              <a:t>Threshold (Aphids/Leaf)</a:t>
            </a:r>
          </a:p>
        </p:txBody>
      </p:sp>
      <p:sp>
        <p:nvSpPr>
          <p:cNvPr id="10247" name="TextBox 10"/>
          <p:cNvSpPr txBox="1">
            <a:spLocks noChangeArrowheads="1"/>
          </p:cNvSpPr>
          <p:nvPr/>
        </p:nvSpPr>
        <p:spPr bwMode="auto">
          <a:xfrm>
            <a:off x="2930525" y="1846263"/>
            <a:ext cx="1069975" cy="307975"/>
          </a:xfrm>
          <a:prstGeom prst="rect">
            <a:avLst/>
          </a:prstGeom>
          <a:noFill/>
          <a:ln w="9525">
            <a:noFill/>
            <a:miter lim="800000"/>
            <a:headEnd/>
            <a:tailEnd/>
          </a:ln>
        </p:spPr>
        <p:txBody>
          <a:bodyPr wrap="none">
            <a:spAutoFit/>
          </a:bodyPr>
          <a:lstStyle/>
          <a:p>
            <a:pPr eaLnBrk="1" hangingPunct="1"/>
            <a:r>
              <a:rPr lang="en-US" altLang="en-US" sz="1400">
                <a:latin typeface="Arial" charset="0"/>
                <a:cs typeface="Arial" charset="0"/>
              </a:rPr>
              <a:t>Boot (7/18)</a:t>
            </a:r>
          </a:p>
        </p:txBody>
      </p:sp>
      <p:sp>
        <p:nvSpPr>
          <p:cNvPr id="10248" name="TextBox 11"/>
          <p:cNvSpPr txBox="1">
            <a:spLocks noChangeArrowheads="1"/>
          </p:cNvSpPr>
          <p:nvPr/>
        </p:nvSpPr>
        <p:spPr bwMode="auto">
          <a:xfrm>
            <a:off x="4376738" y="1792288"/>
            <a:ext cx="1069975" cy="307975"/>
          </a:xfrm>
          <a:prstGeom prst="rect">
            <a:avLst/>
          </a:prstGeom>
          <a:noFill/>
          <a:ln w="9525">
            <a:noFill/>
            <a:miter lim="800000"/>
            <a:headEnd/>
            <a:tailEnd/>
          </a:ln>
        </p:spPr>
        <p:txBody>
          <a:bodyPr wrap="none">
            <a:spAutoFit/>
          </a:bodyPr>
          <a:lstStyle/>
          <a:p>
            <a:pPr eaLnBrk="1" hangingPunct="1"/>
            <a:r>
              <a:rPr lang="en-US" altLang="en-US" sz="1400">
                <a:latin typeface="Arial" charset="0"/>
                <a:cs typeface="Arial" charset="0"/>
              </a:rPr>
              <a:t>Boot (7/18)</a:t>
            </a:r>
          </a:p>
        </p:txBody>
      </p:sp>
      <p:sp>
        <p:nvSpPr>
          <p:cNvPr id="10249" name="TextBox 12"/>
          <p:cNvSpPr txBox="1">
            <a:spLocks noChangeArrowheads="1"/>
          </p:cNvSpPr>
          <p:nvPr/>
        </p:nvSpPr>
        <p:spPr bwMode="auto">
          <a:xfrm>
            <a:off x="5838825" y="1939925"/>
            <a:ext cx="1069975" cy="307975"/>
          </a:xfrm>
          <a:prstGeom prst="rect">
            <a:avLst/>
          </a:prstGeom>
          <a:noFill/>
          <a:ln w="9525">
            <a:noFill/>
            <a:miter lim="800000"/>
            <a:headEnd/>
            <a:tailEnd/>
          </a:ln>
        </p:spPr>
        <p:txBody>
          <a:bodyPr wrap="none">
            <a:spAutoFit/>
          </a:bodyPr>
          <a:lstStyle/>
          <a:p>
            <a:pPr eaLnBrk="1" hangingPunct="1"/>
            <a:r>
              <a:rPr lang="en-US" altLang="en-US" sz="1400">
                <a:latin typeface="Arial" charset="0"/>
                <a:cs typeface="Arial" charset="0"/>
              </a:rPr>
              <a:t>Boot (7/20)</a:t>
            </a:r>
          </a:p>
        </p:txBody>
      </p:sp>
      <p:sp>
        <p:nvSpPr>
          <p:cNvPr id="10250" name="TextBox 13"/>
          <p:cNvSpPr txBox="1">
            <a:spLocks noChangeArrowheads="1"/>
          </p:cNvSpPr>
          <p:nvPr/>
        </p:nvSpPr>
        <p:spPr bwMode="auto">
          <a:xfrm>
            <a:off x="7213600" y="3359150"/>
            <a:ext cx="1208088" cy="307975"/>
          </a:xfrm>
          <a:prstGeom prst="rect">
            <a:avLst/>
          </a:prstGeom>
          <a:noFill/>
          <a:ln w="9525">
            <a:noFill/>
            <a:miter lim="800000"/>
            <a:headEnd/>
            <a:tailEnd/>
          </a:ln>
        </p:spPr>
        <p:txBody>
          <a:bodyPr wrap="none">
            <a:spAutoFit/>
          </a:bodyPr>
          <a:lstStyle/>
          <a:p>
            <a:pPr eaLnBrk="1" hangingPunct="1"/>
            <a:r>
              <a:rPr lang="en-US" altLang="en-US" sz="1400">
                <a:latin typeface="Arial" charset="0"/>
                <a:cs typeface="Arial" charset="0"/>
              </a:rPr>
              <a:t>Bloom (7/26)</a:t>
            </a:r>
          </a:p>
        </p:txBody>
      </p:sp>
      <p:sp>
        <p:nvSpPr>
          <p:cNvPr id="11" name="TextBox 10"/>
          <p:cNvSpPr txBox="1"/>
          <p:nvPr/>
        </p:nvSpPr>
        <p:spPr>
          <a:xfrm>
            <a:off x="3886200" y="1447800"/>
            <a:ext cx="1741118" cy="369332"/>
          </a:xfrm>
          <a:prstGeom prst="rect">
            <a:avLst/>
          </a:prstGeom>
          <a:noFill/>
        </p:spPr>
        <p:txBody>
          <a:bodyPr wrap="none" rtlCol="0">
            <a:spAutoFit/>
          </a:bodyPr>
          <a:lstStyle/>
          <a:p>
            <a:r>
              <a:rPr lang="en-US" dirty="0" smtClean="0"/>
              <a:t>Arkansas - Seiter</a:t>
            </a:r>
            <a:endParaRPr lang="en-US" dirty="0"/>
          </a:p>
        </p:txBody>
      </p:sp>
      <p:sp>
        <p:nvSpPr>
          <p:cNvPr id="12" name="Right Arrow 11"/>
          <p:cNvSpPr/>
          <p:nvPr/>
        </p:nvSpPr>
        <p:spPr>
          <a:xfrm rot="1325854">
            <a:off x="5160337" y="2753503"/>
            <a:ext cx="2139889"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TextBox 3"/>
          <p:cNvSpPr txBox="1">
            <a:spLocks noChangeArrowheads="1"/>
          </p:cNvSpPr>
          <p:nvPr/>
        </p:nvSpPr>
        <p:spPr bwMode="auto">
          <a:xfrm>
            <a:off x="7162800" y="2209800"/>
            <a:ext cx="914400" cy="923330"/>
          </a:xfrm>
          <a:prstGeom prst="rect">
            <a:avLst/>
          </a:prstGeom>
          <a:noFill/>
          <a:ln w="9525">
            <a:noFill/>
            <a:miter lim="800000"/>
            <a:headEnd/>
            <a:tailEnd/>
          </a:ln>
        </p:spPr>
        <p:txBody>
          <a:bodyPr wrap="square">
            <a:spAutoFit/>
          </a:bodyPr>
          <a:lstStyle/>
          <a:p>
            <a:pPr eaLnBrk="1" hangingPunct="1"/>
            <a:r>
              <a:rPr lang="en-US" altLang="en-US" b="1" dirty="0" smtClean="0">
                <a:solidFill>
                  <a:srgbClr val="FF0000"/>
                </a:solidFill>
                <a:latin typeface="Arial" charset="0"/>
                <a:cs typeface="Arial" charset="0"/>
              </a:rPr>
              <a:t>55% </a:t>
            </a:r>
          </a:p>
          <a:p>
            <a:pPr eaLnBrk="1" hangingPunct="1"/>
            <a:r>
              <a:rPr lang="en-US" altLang="en-US" b="1" dirty="0" smtClean="0">
                <a:solidFill>
                  <a:srgbClr val="FF0000"/>
                </a:solidFill>
                <a:latin typeface="Arial" charset="0"/>
                <a:cs typeface="Arial" charset="0"/>
              </a:rPr>
              <a:t>Yield </a:t>
            </a:r>
          </a:p>
          <a:p>
            <a:pPr eaLnBrk="1" hangingPunct="1"/>
            <a:r>
              <a:rPr lang="en-US" altLang="en-US" b="1" dirty="0" smtClean="0">
                <a:solidFill>
                  <a:srgbClr val="FF0000"/>
                </a:solidFill>
                <a:latin typeface="Arial" charset="0"/>
                <a:cs typeface="Arial" charset="0"/>
              </a:rPr>
              <a:t>Loss</a:t>
            </a:r>
            <a:endParaRPr lang="en-US" altLang="en-US" b="1" dirty="0">
              <a:solidFill>
                <a:srgbClr val="FF0000"/>
              </a:solidFill>
              <a:latin typeface="Arial" charset="0"/>
              <a:cs typeface="Arial" charset="0"/>
            </a:endParaRPr>
          </a:p>
        </p:txBody>
      </p:sp>
      <p:sp>
        <p:nvSpPr>
          <p:cNvPr id="14" name="TextBox 13"/>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5943600" cy="990600"/>
          </a:xfrm>
        </p:spPr>
        <p:txBody>
          <a:bodyPr rtlCol="0">
            <a:noAutofit/>
          </a:bodyPr>
          <a:lstStyle/>
          <a:p>
            <a:pPr>
              <a:defRPr/>
            </a:pPr>
            <a:r>
              <a:rPr lang="en-US" sz="3200" dirty="0" smtClean="0"/>
              <a:t>SCA Infestation occurring at </a:t>
            </a:r>
            <a:r>
              <a:rPr lang="en-US" sz="3200" dirty="0" smtClean="0">
                <a:solidFill>
                  <a:srgbClr val="FFFF00"/>
                </a:solidFill>
              </a:rPr>
              <a:t>Soft Dough Stage </a:t>
            </a:r>
            <a:r>
              <a:rPr lang="en-US" sz="3200" dirty="0" smtClean="0"/>
              <a:t>–Arkansas</a:t>
            </a:r>
            <a:endParaRPr lang="en-US" sz="3200" dirty="0"/>
          </a:p>
        </p:txBody>
      </p:sp>
      <p:graphicFrame>
        <p:nvGraphicFramePr>
          <p:cNvPr id="9218" name="Content Placeholder 7"/>
          <p:cNvGraphicFramePr>
            <a:graphicFrameLocks noGrp="1"/>
          </p:cNvGraphicFramePr>
          <p:nvPr>
            <p:ph idx="1"/>
          </p:nvPr>
        </p:nvGraphicFramePr>
        <p:xfrm>
          <a:off x="558800" y="1549400"/>
          <a:ext cx="8178800" cy="4521200"/>
        </p:xfrm>
        <a:graphic>
          <a:graphicData uri="http://schemas.openxmlformats.org/presentationml/2006/ole">
            <p:oleObj spid="_x0000_s9218" name="Chart" r:id="rId4" imgW="8187638" imgH="4523624" progId="Excel.Sheet.8">
              <p:embed/>
            </p:oleObj>
          </a:graphicData>
        </a:graphic>
      </p:graphicFrame>
      <p:sp>
        <p:nvSpPr>
          <p:cNvPr id="9221" name="TextBox 8"/>
          <p:cNvSpPr txBox="1">
            <a:spLocks noChangeArrowheads="1"/>
          </p:cNvSpPr>
          <p:nvPr/>
        </p:nvSpPr>
        <p:spPr bwMode="auto">
          <a:xfrm rot="-5400000">
            <a:off x="-174625" y="3357563"/>
            <a:ext cx="1023937" cy="522288"/>
          </a:xfrm>
          <a:prstGeom prst="rect">
            <a:avLst/>
          </a:prstGeom>
          <a:noFill/>
          <a:ln w="9525">
            <a:noFill/>
            <a:miter lim="800000"/>
            <a:headEnd/>
            <a:tailEnd/>
          </a:ln>
        </p:spPr>
        <p:txBody>
          <a:bodyPr wrap="none">
            <a:spAutoFit/>
          </a:bodyPr>
          <a:lstStyle/>
          <a:p>
            <a:pPr eaLnBrk="1" hangingPunct="1"/>
            <a:r>
              <a:rPr lang="en-US" altLang="en-US" sz="2800" b="1">
                <a:latin typeface="Arial" charset="0"/>
                <a:cs typeface="Arial" charset="0"/>
              </a:rPr>
              <a:t>Bu/A</a:t>
            </a:r>
          </a:p>
        </p:txBody>
      </p:sp>
      <p:sp>
        <p:nvSpPr>
          <p:cNvPr id="9222" name="TextBox 9"/>
          <p:cNvSpPr txBox="1">
            <a:spLocks noChangeArrowheads="1"/>
          </p:cNvSpPr>
          <p:nvPr/>
        </p:nvSpPr>
        <p:spPr bwMode="auto">
          <a:xfrm>
            <a:off x="2751138" y="6164263"/>
            <a:ext cx="4321175" cy="522287"/>
          </a:xfrm>
          <a:prstGeom prst="rect">
            <a:avLst/>
          </a:prstGeom>
          <a:noFill/>
          <a:ln w="9525">
            <a:noFill/>
            <a:miter lim="800000"/>
            <a:headEnd/>
            <a:tailEnd/>
          </a:ln>
        </p:spPr>
        <p:txBody>
          <a:bodyPr wrap="none">
            <a:spAutoFit/>
          </a:bodyPr>
          <a:lstStyle/>
          <a:p>
            <a:pPr eaLnBrk="1" hangingPunct="1"/>
            <a:r>
              <a:rPr lang="en-US" altLang="en-US" sz="2800" b="1">
                <a:latin typeface="Arial" charset="0"/>
                <a:cs typeface="Arial" charset="0"/>
              </a:rPr>
              <a:t>Threshold (Aphids/Leaf)</a:t>
            </a:r>
          </a:p>
        </p:txBody>
      </p:sp>
      <p:sp>
        <p:nvSpPr>
          <p:cNvPr id="9223" name="TextBox 10"/>
          <p:cNvSpPr txBox="1">
            <a:spLocks noChangeArrowheads="1"/>
          </p:cNvSpPr>
          <p:nvPr/>
        </p:nvSpPr>
        <p:spPr bwMode="auto">
          <a:xfrm>
            <a:off x="2971800" y="1981200"/>
            <a:ext cx="1547218" cy="307777"/>
          </a:xfrm>
          <a:prstGeom prst="rect">
            <a:avLst/>
          </a:prstGeom>
          <a:noFill/>
          <a:ln w="9525">
            <a:noFill/>
            <a:miter lim="800000"/>
            <a:headEnd/>
            <a:tailEnd/>
          </a:ln>
        </p:spPr>
        <p:txBody>
          <a:bodyPr wrap="none">
            <a:spAutoFit/>
          </a:bodyPr>
          <a:lstStyle/>
          <a:p>
            <a:pPr eaLnBrk="1" hangingPunct="1"/>
            <a:r>
              <a:rPr lang="en-US" altLang="en-US" sz="1400" dirty="0" smtClean="0">
                <a:latin typeface="Arial" charset="0"/>
                <a:cs typeface="Arial" charset="0"/>
              </a:rPr>
              <a:t>Soft Dough(7/15</a:t>
            </a:r>
            <a:r>
              <a:rPr lang="en-US" altLang="en-US" sz="1400" dirty="0">
                <a:latin typeface="Arial" charset="0"/>
                <a:cs typeface="Arial" charset="0"/>
              </a:rPr>
              <a:t>)</a:t>
            </a:r>
          </a:p>
        </p:txBody>
      </p:sp>
      <p:sp>
        <p:nvSpPr>
          <p:cNvPr id="9224" name="TextBox 11"/>
          <p:cNvSpPr txBox="1">
            <a:spLocks noChangeArrowheads="1"/>
          </p:cNvSpPr>
          <p:nvPr/>
        </p:nvSpPr>
        <p:spPr bwMode="auto">
          <a:xfrm>
            <a:off x="4673600" y="2171700"/>
            <a:ext cx="1596912" cy="307777"/>
          </a:xfrm>
          <a:prstGeom prst="rect">
            <a:avLst/>
          </a:prstGeom>
          <a:noFill/>
          <a:ln w="9525">
            <a:noFill/>
            <a:miter lim="800000"/>
            <a:headEnd/>
            <a:tailEnd/>
          </a:ln>
        </p:spPr>
        <p:txBody>
          <a:bodyPr wrap="none">
            <a:spAutoFit/>
          </a:bodyPr>
          <a:lstStyle/>
          <a:p>
            <a:pPr eaLnBrk="1" hangingPunct="1"/>
            <a:r>
              <a:rPr lang="en-US" altLang="en-US" sz="1400" dirty="0" smtClean="0">
                <a:latin typeface="Arial" charset="0"/>
                <a:cs typeface="Arial" charset="0"/>
              </a:rPr>
              <a:t>Soft Dough (7/20</a:t>
            </a:r>
            <a:r>
              <a:rPr lang="en-US" altLang="en-US" sz="1400" dirty="0">
                <a:latin typeface="Arial" charset="0"/>
                <a:cs typeface="Arial" charset="0"/>
              </a:rPr>
              <a:t>)</a:t>
            </a:r>
          </a:p>
        </p:txBody>
      </p:sp>
      <p:sp>
        <p:nvSpPr>
          <p:cNvPr id="9225" name="TextBox 12"/>
          <p:cNvSpPr txBox="1">
            <a:spLocks noChangeArrowheads="1"/>
          </p:cNvSpPr>
          <p:nvPr/>
        </p:nvSpPr>
        <p:spPr bwMode="auto">
          <a:xfrm>
            <a:off x="6400800" y="2438400"/>
            <a:ext cx="1566454" cy="307777"/>
          </a:xfrm>
          <a:prstGeom prst="rect">
            <a:avLst/>
          </a:prstGeom>
          <a:noFill/>
          <a:ln w="9525">
            <a:noFill/>
            <a:miter lim="800000"/>
            <a:headEnd/>
            <a:tailEnd/>
          </a:ln>
        </p:spPr>
        <p:txBody>
          <a:bodyPr wrap="none">
            <a:spAutoFit/>
          </a:bodyPr>
          <a:lstStyle/>
          <a:p>
            <a:pPr eaLnBrk="1" hangingPunct="1"/>
            <a:r>
              <a:rPr lang="en-US" altLang="en-US" sz="1400" dirty="0" smtClean="0">
                <a:latin typeface="Arial" charset="0"/>
                <a:cs typeface="Arial" charset="0"/>
              </a:rPr>
              <a:t>Hard Dough (8/2</a:t>
            </a:r>
            <a:r>
              <a:rPr lang="en-US" altLang="en-US" sz="1400" dirty="0">
                <a:latin typeface="Arial" charset="0"/>
                <a:cs typeface="Arial" charset="0"/>
              </a:rPr>
              <a:t>)</a:t>
            </a:r>
          </a:p>
        </p:txBody>
      </p:sp>
      <p:sp>
        <p:nvSpPr>
          <p:cNvPr id="10" name="TextBox 9"/>
          <p:cNvSpPr txBox="1"/>
          <p:nvPr/>
        </p:nvSpPr>
        <p:spPr>
          <a:xfrm>
            <a:off x="4191000" y="1524000"/>
            <a:ext cx="1741118" cy="369332"/>
          </a:xfrm>
          <a:prstGeom prst="rect">
            <a:avLst/>
          </a:prstGeom>
          <a:noFill/>
        </p:spPr>
        <p:txBody>
          <a:bodyPr wrap="none" rtlCol="0">
            <a:spAutoFit/>
          </a:bodyPr>
          <a:lstStyle/>
          <a:p>
            <a:r>
              <a:rPr lang="en-US" dirty="0" smtClean="0"/>
              <a:t>Arkansas - Seiter</a:t>
            </a:r>
            <a:endParaRPr lang="en-US" dirty="0"/>
          </a:p>
        </p:txBody>
      </p:sp>
      <p:sp>
        <p:nvSpPr>
          <p:cNvPr id="11" name="Right Arrow 10"/>
          <p:cNvSpPr/>
          <p:nvPr/>
        </p:nvSpPr>
        <p:spPr>
          <a:xfrm rot="1325854">
            <a:off x="5312738" y="3058302"/>
            <a:ext cx="2139889"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TextBox 3"/>
          <p:cNvSpPr txBox="1">
            <a:spLocks noChangeArrowheads="1"/>
          </p:cNvSpPr>
          <p:nvPr/>
        </p:nvSpPr>
        <p:spPr bwMode="auto">
          <a:xfrm>
            <a:off x="6705600" y="3733800"/>
            <a:ext cx="914400" cy="923330"/>
          </a:xfrm>
          <a:prstGeom prst="rect">
            <a:avLst/>
          </a:prstGeom>
          <a:noFill/>
          <a:ln w="9525">
            <a:noFill/>
            <a:miter lim="800000"/>
            <a:headEnd/>
            <a:tailEnd/>
          </a:ln>
        </p:spPr>
        <p:txBody>
          <a:bodyPr wrap="square">
            <a:spAutoFit/>
          </a:bodyPr>
          <a:lstStyle/>
          <a:p>
            <a:pPr eaLnBrk="1" hangingPunct="1"/>
            <a:r>
              <a:rPr lang="en-US" altLang="en-US" b="1" dirty="0" smtClean="0">
                <a:solidFill>
                  <a:srgbClr val="FF0000"/>
                </a:solidFill>
                <a:latin typeface="Arial" charset="0"/>
                <a:cs typeface="Arial" charset="0"/>
              </a:rPr>
              <a:t>37% </a:t>
            </a:r>
          </a:p>
          <a:p>
            <a:pPr eaLnBrk="1" hangingPunct="1"/>
            <a:r>
              <a:rPr lang="en-US" altLang="en-US" b="1" dirty="0" smtClean="0">
                <a:solidFill>
                  <a:srgbClr val="FF0000"/>
                </a:solidFill>
                <a:latin typeface="Arial" charset="0"/>
                <a:cs typeface="Arial" charset="0"/>
              </a:rPr>
              <a:t>Yield </a:t>
            </a:r>
          </a:p>
          <a:p>
            <a:pPr eaLnBrk="1" hangingPunct="1"/>
            <a:r>
              <a:rPr lang="en-US" altLang="en-US" b="1" dirty="0" smtClean="0">
                <a:solidFill>
                  <a:srgbClr val="FF0000"/>
                </a:solidFill>
                <a:latin typeface="Arial" charset="0"/>
                <a:cs typeface="Arial" charset="0"/>
              </a:rPr>
              <a:t>Loss</a:t>
            </a:r>
            <a:endParaRPr lang="en-US" altLang="en-US" b="1" dirty="0">
              <a:solidFill>
                <a:srgbClr val="FF0000"/>
              </a:solidFill>
              <a:latin typeface="Arial" charset="0"/>
              <a:cs typeface="Arial" charset="0"/>
            </a:endParaRPr>
          </a:p>
        </p:txBody>
      </p:sp>
      <p:sp>
        <p:nvSpPr>
          <p:cNvPr id="13" name="TextBox 12"/>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Growth Stage Threshold Conclusions</a:t>
            </a:r>
            <a:endParaRPr lang="en-US" dirty="0"/>
          </a:p>
        </p:txBody>
      </p:sp>
      <p:sp>
        <p:nvSpPr>
          <p:cNvPr id="5" name="Content Placeholder 4"/>
          <p:cNvSpPr>
            <a:spLocks noGrp="1"/>
          </p:cNvSpPr>
          <p:nvPr>
            <p:ph sz="quarter" idx="10"/>
          </p:nvPr>
        </p:nvSpPr>
        <p:spPr/>
        <p:txBody>
          <a:bodyPr>
            <a:normAutofit fontScale="92500" lnSpcReduction="20000"/>
          </a:bodyPr>
          <a:lstStyle/>
          <a:p>
            <a:r>
              <a:rPr lang="en-US" dirty="0" smtClean="0"/>
              <a:t>Not enough data has been collected at this time to change the threshold level for insecticide application based on growth stage.  </a:t>
            </a:r>
          </a:p>
          <a:p>
            <a:r>
              <a:rPr lang="en-US" dirty="0" smtClean="0"/>
              <a:t>When SCA occurs at or before flowering</a:t>
            </a:r>
            <a:r>
              <a:rPr lang="en-US" smtClean="0"/>
              <a:t>, treatment </a:t>
            </a:r>
            <a:r>
              <a:rPr lang="en-US" dirty="0" smtClean="0"/>
              <a:t>application should occur as soon as possible or severe reduction in yield can occur. </a:t>
            </a:r>
          </a:p>
          <a:p>
            <a:r>
              <a:rPr lang="en-US" dirty="0" smtClean="0"/>
              <a:t>At the late soft and hard dough stage more time can occur before treatment application without significant yield loss occurring. </a:t>
            </a:r>
          </a:p>
          <a:p>
            <a:r>
              <a:rPr lang="en-US" dirty="0" smtClean="0"/>
              <a:t>Once the grain has reached physiological maturity, any yield loss from SCA infestation will be as a result of lodging and poor harvest efficiency.</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Presentation Outline</a:t>
            </a:r>
            <a:endParaRPr lang="en-US" dirty="0"/>
          </a:p>
        </p:txBody>
      </p:sp>
      <p:sp>
        <p:nvSpPr>
          <p:cNvPr id="3" name="Content Placeholder 2"/>
          <p:cNvSpPr>
            <a:spLocks noGrp="1"/>
          </p:cNvSpPr>
          <p:nvPr>
            <p:ph sz="quarter" idx="10"/>
          </p:nvPr>
        </p:nvSpPr>
        <p:spPr>
          <a:xfrm>
            <a:off x="304800" y="1676400"/>
            <a:ext cx="8534400" cy="4800600"/>
          </a:xfrm>
        </p:spPr>
        <p:txBody>
          <a:bodyPr>
            <a:normAutofit fontScale="77500" lnSpcReduction="20000"/>
          </a:bodyPr>
          <a:lstStyle/>
          <a:p>
            <a:r>
              <a:rPr lang="en-US" dirty="0" smtClean="0">
                <a:solidFill>
                  <a:schemeClr val="bg1">
                    <a:lumMod val="65000"/>
                  </a:schemeClr>
                </a:solidFill>
              </a:rPr>
              <a:t>SCA biology</a:t>
            </a:r>
          </a:p>
          <a:p>
            <a:r>
              <a:rPr lang="en-US" dirty="0" smtClean="0">
                <a:solidFill>
                  <a:schemeClr val="bg1">
                    <a:lumMod val="65000"/>
                  </a:schemeClr>
                </a:solidFill>
              </a:rPr>
              <a:t>Tolerant hybrids</a:t>
            </a:r>
          </a:p>
          <a:p>
            <a:r>
              <a:rPr lang="en-US" dirty="0" smtClean="0">
                <a:solidFill>
                  <a:schemeClr val="bg1">
                    <a:lumMod val="65000"/>
                  </a:schemeClr>
                </a:solidFill>
              </a:rPr>
              <a:t>Effectiveness of seed treatments</a:t>
            </a:r>
          </a:p>
          <a:p>
            <a:r>
              <a:rPr lang="en-US" dirty="0" smtClean="0">
                <a:solidFill>
                  <a:schemeClr val="bg1">
                    <a:lumMod val="65000"/>
                  </a:schemeClr>
                </a:solidFill>
              </a:rPr>
              <a:t>Thresholds: Determining when to spray</a:t>
            </a:r>
          </a:p>
          <a:p>
            <a:pPr lvl="1"/>
            <a:r>
              <a:rPr lang="en-US" dirty="0" smtClean="0">
                <a:solidFill>
                  <a:schemeClr val="bg1">
                    <a:lumMod val="65000"/>
                  </a:schemeClr>
                </a:solidFill>
              </a:rPr>
              <a:t>Scouting</a:t>
            </a:r>
          </a:p>
          <a:p>
            <a:pPr lvl="1"/>
            <a:r>
              <a:rPr lang="en-US" dirty="0" smtClean="0">
                <a:solidFill>
                  <a:schemeClr val="bg1">
                    <a:lumMod val="65000"/>
                  </a:schemeClr>
                </a:solidFill>
              </a:rPr>
              <a:t>When to spray</a:t>
            </a:r>
          </a:p>
          <a:p>
            <a:pPr lvl="1"/>
            <a:r>
              <a:rPr lang="en-US" dirty="0" smtClean="0">
                <a:solidFill>
                  <a:schemeClr val="bg1">
                    <a:lumMod val="65000"/>
                  </a:schemeClr>
                </a:solidFill>
              </a:rPr>
              <a:t>Susceptible </a:t>
            </a:r>
            <a:r>
              <a:rPr lang="en-US" dirty="0" err="1" smtClean="0">
                <a:solidFill>
                  <a:schemeClr val="bg1">
                    <a:lumMod val="65000"/>
                  </a:schemeClr>
                </a:solidFill>
              </a:rPr>
              <a:t>vs</a:t>
            </a:r>
            <a:r>
              <a:rPr lang="en-US" dirty="0" smtClean="0">
                <a:solidFill>
                  <a:schemeClr val="bg1">
                    <a:lumMod val="65000"/>
                  </a:schemeClr>
                </a:solidFill>
              </a:rPr>
              <a:t> tolerant hybrids</a:t>
            </a:r>
          </a:p>
          <a:p>
            <a:pPr lvl="1"/>
            <a:r>
              <a:rPr lang="en-US" dirty="0" smtClean="0">
                <a:solidFill>
                  <a:schemeClr val="bg1">
                    <a:lumMod val="65000"/>
                  </a:schemeClr>
                </a:solidFill>
              </a:rPr>
              <a:t>Should spray threshold change with sorghum growth stage</a:t>
            </a:r>
          </a:p>
          <a:p>
            <a:r>
              <a:rPr lang="en-US" dirty="0" smtClean="0"/>
              <a:t>Insecticide choices and rates</a:t>
            </a:r>
          </a:p>
          <a:p>
            <a:r>
              <a:rPr lang="en-US" dirty="0" smtClean="0">
                <a:solidFill>
                  <a:schemeClr val="bg1">
                    <a:lumMod val="65000"/>
                  </a:schemeClr>
                </a:solidFill>
              </a:rPr>
              <a:t>Controlling SCA in the presence of other pests (midge, headworms)</a:t>
            </a:r>
          </a:p>
          <a:p>
            <a:r>
              <a:rPr lang="en-US" dirty="0" smtClean="0">
                <a:solidFill>
                  <a:schemeClr val="bg1">
                    <a:lumMod val="65000"/>
                  </a:schemeClr>
                </a:solidFill>
              </a:rPr>
              <a:t>SCA management prior to harvest</a:t>
            </a:r>
          </a:p>
          <a:p>
            <a:r>
              <a:rPr lang="en-US" dirty="0" smtClean="0">
                <a:solidFill>
                  <a:schemeClr val="bg1">
                    <a:lumMod val="65000"/>
                  </a:schemeClr>
                </a:solidFill>
              </a:rPr>
              <a:t>Cultural and environmental factors that influence SCA control</a:t>
            </a:r>
          </a:p>
          <a:p>
            <a:r>
              <a:rPr lang="en-US" dirty="0" smtClean="0">
                <a:solidFill>
                  <a:schemeClr val="bg1">
                    <a:lumMod val="65000"/>
                  </a:schemeClr>
                </a:solidFill>
              </a:rPr>
              <a:t>Best management practices</a:t>
            </a:r>
            <a:endParaRPr lang="en-US"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173515" cy="1247775"/>
          </a:xfrm>
        </p:spPr>
        <p:txBody>
          <a:bodyPr>
            <a:normAutofit fontScale="90000"/>
          </a:bodyPr>
          <a:lstStyle/>
          <a:p>
            <a:pPr eaLnBrk="1" fontAlgn="auto" hangingPunct="1">
              <a:spcAft>
                <a:spcPts val="0"/>
              </a:spcAft>
              <a:defRPr/>
            </a:pPr>
            <a:r>
              <a:rPr lang="en-US" sz="3600" b="1" dirty="0" smtClean="0"/>
              <a:t>2015 Results</a:t>
            </a:r>
            <a:br>
              <a:rPr lang="en-US" sz="3600" b="1" dirty="0" smtClean="0"/>
            </a:br>
            <a:r>
              <a:rPr lang="en-US" sz="3600" b="1" dirty="0" smtClean="0"/>
              <a:t>Average Number of SCA </a:t>
            </a:r>
            <a:br>
              <a:rPr lang="en-US" sz="3600" b="1" dirty="0" smtClean="0"/>
            </a:br>
            <a:r>
              <a:rPr lang="en-US" sz="3600" b="1" dirty="0" smtClean="0"/>
              <a:t>(middle </a:t>
            </a:r>
            <a:r>
              <a:rPr lang="en-US" sz="3600" b="1" dirty="0"/>
              <a:t>+</a:t>
            </a:r>
            <a:r>
              <a:rPr lang="en-US" sz="3600" b="1" dirty="0" smtClean="0"/>
              <a:t> flag leaf)</a:t>
            </a:r>
            <a:endParaRPr lang="en-US" sz="3600" b="1" dirty="0"/>
          </a:p>
        </p:txBody>
      </p:sp>
      <p:graphicFrame>
        <p:nvGraphicFramePr>
          <p:cNvPr id="1026" name="Content Placeholder 7"/>
          <p:cNvGraphicFramePr>
            <a:graphicFrameLocks noGrp="1"/>
          </p:cNvGraphicFramePr>
          <p:nvPr>
            <p:ph idx="1"/>
          </p:nvPr>
        </p:nvGraphicFramePr>
        <p:xfrm>
          <a:off x="647700" y="1787525"/>
          <a:ext cx="7799785" cy="4337050"/>
        </p:xfrm>
        <a:graphic>
          <a:graphicData uri="http://schemas.openxmlformats.org/presentationml/2006/ole">
            <p:oleObj spid="_x0000_s186370" name="Chart" r:id="rId4" imgW="10406774" imgH="4340728" progId="Excel.Sheet.8">
              <p:embed/>
            </p:oleObj>
          </a:graphicData>
        </a:graphic>
      </p:graphicFrame>
      <p:sp>
        <p:nvSpPr>
          <p:cNvPr id="1028" name="TextBox 8"/>
          <p:cNvSpPr txBox="1">
            <a:spLocks noChangeArrowheads="1"/>
          </p:cNvSpPr>
          <p:nvPr/>
        </p:nvSpPr>
        <p:spPr bwMode="auto">
          <a:xfrm>
            <a:off x="1941910" y="2447926"/>
            <a:ext cx="288862" cy="3108543"/>
          </a:xfrm>
          <a:prstGeom prst="rect">
            <a:avLst/>
          </a:prstGeom>
          <a:noFill/>
          <a:ln w="9525">
            <a:noFill/>
            <a:miter lim="800000"/>
            <a:headEnd/>
            <a:tailEnd/>
          </a:ln>
        </p:spPr>
        <p:txBody>
          <a:bodyPr wrap="none">
            <a:spAutoFit/>
          </a:bodyPr>
          <a:lstStyle/>
          <a:p>
            <a:pPr eaLnBrk="1" hangingPunct="1"/>
            <a:r>
              <a:rPr lang="en-US" altLang="en-US" sz="1400"/>
              <a:t>A</a:t>
            </a:r>
          </a:p>
          <a:p>
            <a:pPr eaLnBrk="1" hangingPunct="1"/>
            <a:endParaRPr lang="en-US" altLang="en-US" sz="1400"/>
          </a:p>
          <a:p>
            <a:pPr eaLnBrk="1" hangingPunct="1"/>
            <a:endParaRPr lang="en-US" altLang="en-US" sz="1400"/>
          </a:p>
          <a:p>
            <a:pPr eaLnBrk="1" hangingPunct="1"/>
            <a:endParaRPr lang="en-US" altLang="en-US" sz="1400"/>
          </a:p>
          <a:p>
            <a:pPr eaLnBrk="1" hangingPunct="1"/>
            <a:endParaRPr lang="en-US" altLang="en-US" sz="1400"/>
          </a:p>
          <a:p>
            <a:pPr eaLnBrk="1" hangingPunct="1"/>
            <a:endParaRPr lang="en-US" altLang="en-US" sz="1400"/>
          </a:p>
          <a:p>
            <a:pPr eaLnBrk="1" hangingPunct="1"/>
            <a:endParaRPr lang="en-US" altLang="en-US" sz="1400"/>
          </a:p>
          <a:p>
            <a:pPr eaLnBrk="1" hangingPunct="1"/>
            <a:endParaRPr lang="en-US" altLang="en-US" sz="1400"/>
          </a:p>
          <a:p>
            <a:pPr eaLnBrk="1" hangingPunct="1"/>
            <a:endParaRPr lang="en-US" altLang="en-US" sz="1400"/>
          </a:p>
          <a:p>
            <a:pPr eaLnBrk="1" hangingPunct="1"/>
            <a:endParaRPr lang="en-US" altLang="en-US" sz="1400"/>
          </a:p>
          <a:p>
            <a:pPr eaLnBrk="1" hangingPunct="1"/>
            <a:r>
              <a:rPr lang="en-US" altLang="en-US" sz="1400"/>
              <a:t>B</a:t>
            </a:r>
          </a:p>
          <a:p>
            <a:pPr eaLnBrk="1" hangingPunct="1"/>
            <a:r>
              <a:rPr lang="en-US" altLang="en-US" sz="1400"/>
              <a:t>B</a:t>
            </a:r>
          </a:p>
          <a:p>
            <a:pPr eaLnBrk="1" hangingPunct="1"/>
            <a:r>
              <a:rPr lang="en-US" altLang="en-US" sz="1400"/>
              <a:t>B</a:t>
            </a:r>
          </a:p>
          <a:p>
            <a:pPr eaLnBrk="1" hangingPunct="1"/>
            <a:r>
              <a:rPr lang="en-US" altLang="en-US" sz="1400"/>
              <a:t>B</a:t>
            </a:r>
          </a:p>
        </p:txBody>
      </p:sp>
      <p:sp>
        <p:nvSpPr>
          <p:cNvPr id="1029" name="TextBox 9"/>
          <p:cNvSpPr txBox="1">
            <a:spLocks noChangeArrowheads="1"/>
          </p:cNvSpPr>
          <p:nvPr/>
        </p:nvSpPr>
        <p:spPr bwMode="auto">
          <a:xfrm>
            <a:off x="3911204" y="2111375"/>
            <a:ext cx="288862" cy="3416320"/>
          </a:xfrm>
          <a:prstGeom prst="rect">
            <a:avLst/>
          </a:prstGeom>
          <a:noFill/>
          <a:ln w="9525">
            <a:noFill/>
            <a:miter lim="800000"/>
            <a:headEnd/>
            <a:tailEnd/>
          </a:ln>
        </p:spPr>
        <p:txBody>
          <a:bodyPr wrap="none">
            <a:spAutoFit/>
          </a:bodyPr>
          <a:lstStyle/>
          <a:p>
            <a:pPr eaLnBrk="1" hangingPunct="1"/>
            <a:r>
              <a:rPr lang="en-US" altLang="en-US" sz="1400"/>
              <a:t>A</a:t>
            </a:r>
          </a:p>
          <a:p>
            <a:pPr eaLnBrk="1" hangingPunct="1"/>
            <a:endParaRPr lang="en-US" altLang="en-US" sz="1400"/>
          </a:p>
          <a:p>
            <a:pPr eaLnBrk="1" hangingPunct="1"/>
            <a:endParaRPr lang="en-US" altLang="en-US" sz="1400"/>
          </a:p>
          <a:p>
            <a:pPr eaLnBrk="1" hangingPunct="1"/>
            <a:endParaRPr lang="en-US" altLang="en-US" sz="1400"/>
          </a:p>
          <a:p>
            <a:pPr eaLnBrk="1" hangingPunct="1"/>
            <a:endParaRPr lang="en-US" altLang="en-US" sz="1400"/>
          </a:p>
          <a:p>
            <a:pPr eaLnBrk="1" hangingPunct="1"/>
            <a:endParaRPr lang="en-US" altLang="en-US" sz="1400"/>
          </a:p>
          <a:p>
            <a:pPr eaLnBrk="1" hangingPunct="1"/>
            <a:endParaRPr lang="en-US" altLang="en-US" sz="1400"/>
          </a:p>
          <a:p>
            <a:pPr eaLnBrk="1" hangingPunct="1"/>
            <a:endParaRPr lang="en-US" altLang="en-US" sz="1400"/>
          </a:p>
          <a:p>
            <a:pPr eaLnBrk="1" hangingPunct="1"/>
            <a:endParaRPr lang="en-US" altLang="en-US" sz="1400"/>
          </a:p>
          <a:p>
            <a:pPr eaLnBrk="1" hangingPunct="1"/>
            <a:endParaRPr lang="en-US" altLang="en-US" sz="1400"/>
          </a:p>
          <a:p>
            <a:pPr eaLnBrk="1" hangingPunct="1"/>
            <a:r>
              <a:rPr lang="en-US" altLang="en-US" sz="1400"/>
              <a:t>B</a:t>
            </a:r>
          </a:p>
          <a:p>
            <a:pPr eaLnBrk="1" hangingPunct="1"/>
            <a:endParaRPr lang="en-US" altLang="en-US" sz="1400"/>
          </a:p>
          <a:p>
            <a:pPr eaLnBrk="1" hangingPunct="1"/>
            <a:r>
              <a:rPr lang="en-US" altLang="en-US" sz="1400"/>
              <a:t>C</a:t>
            </a:r>
          </a:p>
          <a:p>
            <a:pPr eaLnBrk="1" hangingPunct="1"/>
            <a:endParaRPr lang="en-US" altLang="en-US" sz="200"/>
          </a:p>
          <a:p>
            <a:pPr eaLnBrk="1" hangingPunct="1"/>
            <a:r>
              <a:rPr lang="en-US" altLang="en-US" sz="1400"/>
              <a:t>C</a:t>
            </a:r>
          </a:p>
          <a:p>
            <a:pPr eaLnBrk="1" hangingPunct="1"/>
            <a:endParaRPr lang="en-US" altLang="en-US" sz="400"/>
          </a:p>
          <a:p>
            <a:pPr eaLnBrk="1" hangingPunct="1"/>
            <a:r>
              <a:rPr lang="en-US" altLang="en-US" sz="1400"/>
              <a:t>C</a:t>
            </a:r>
          </a:p>
        </p:txBody>
      </p:sp>
      <p:sp>
        <p:nvSpPr>
          <p:cNvPr id="1030" name="TextBox 10"/>
          <p:cNvSpPr txBox="1">
            <a:spLocks noChangeArrowheads="1"/>
          </p:cNvSpPr>
          <p:nvPr/>
        </p:nvSpPr>
        <p:spPr bwMode="auto">
          <a:xfrm>
            <a:off x="5788819" y="2093914"/>
            <a:ext cx="386644" cy="3200876"/>
          </a:xfrm>
          <a:prstGeom prst="rect">
            <a:avLst/>
          </a:prstGeom>
          <a:noFill/>
          <a:ln w="9525">
            <a:noFill/>
            <a:miter lim="800000"/>
            <a:headEnd/>
            <a:tailEnd/>
          </a:ln>
        </p:spPr>
        <p:txBody>
          <a:bodyPr wrap="none">
            <a:spAutoFit/>
          </a:bodyPr>
          <a:lstStyle/>
          <a:p>
            <a:pPr eaLnBrk="1" hangingPunct="1"/>
            <a:r>
              <a:rPr lang="en-US" altLang="en-US" sz="1400"/>
              <a:t>A</a:t>
            </a:r>
          </a:p>
          <a:p>
            <a:pPr eaLnBrk="1" hangingPunct="1"/>
            <a:endParaRPr lang="en-US" altLang="en-US" sz="1400"/>
          </a:p>
          <a:p>
            <a:pPr eaLnBrk="1" hangingPunct="1"/>
            <a:endParaRPr lang="en-US" altLang="en-US" sz="1400"/>
          </a:p>
          <a:p>
            <a:pPr eaLnBrk="1" hangingPunct="1"/>
            <a:endParaRPr lang="en-US" altLang="en-US" sz="1400"/>
          </a:p>
          <a:p>
            <a:pPr eaLnBrk="1" hangingPunct="1"/>
            <a:r>
              <a:rPr lang="en-US" altLang="en-US" sz="1400"/>
              <a:t>AB</a:t>
            </a:r>
          </a:p>
          <a:p>
            <a:pPr eaLnBrk="1" hangingPunct="1"/>
            <a:endParaRPr lang="en-US" altLang="en-US" sz="1400"/>
          </a:p>
          <a:p>
            <a:pPr eaLnBrk="1" hangingPunct="1"/>
            <a:endParaRPr lang="en-US" altLang="en-US" sz="1400"/>
          </a:p>
          <a:p>
            <a:pPr eaLnBrk="1" hangingPunct="1"/>
            <a:r>
              <a:rPr lang="en-US" altLang="en-US" sz="1400"/>
              <a:t>B</a:t>
            </a:r>
          </a:p>
          <a:p>
            <a:pPr eaLnBrk="1" hangingPunct="1"/>
            <a:endParaRPr lang="en-US" altLang="en-US" sz="200"/>
          </a:p>
          <a:p>
            <a:pPr eaLnBrk="1" hangingPunct="1"/>
            <a:r>
              <a:rPr lang="en-US" altLang="en-US" sz="1400"/>
              <a:t>B</a:t>
            </a:r>
          </a:p>
          <a:p>
            <a:pPr eaLnBrk="1" hangingPunct="1"/>
            <a:endParaRPr lang="en-US" altLang="en-US" sz="1400"/>
          </a:p>
          <a:p>
            <a:pPr eaLnBrk="1" hangingPunct="1"/>
            <a:endParaRPr lang="en-US" altLang="en-US" sz="1400"/>
          </a:p>
          <a:p>
            <a:pPr eaLnBrk="1" hangingPunct="1"/>
            <a:r>
              <a:rPr lang="en-US" altLang="en-US" sz="1400"/>
              <a:t/>
            </a:r>
            <a:br>
              <a:rPr lang="en-US" altLang="en-US" sz="1400"/>
            </a:br>
            <a:endParaRPr lang="en-US" altLang="en-US" sz="1400"/>
          </a:p>
          <a:p>
            <a:pPr eaLnBrk="1" hangingPunct="1"/>
            <a:endParaRPr lang="en-US" altLang="en-US" sz="400"/>
          </a:p>
          <a:p>
            <a:pPr eaLnBrk="1" hangingPunct="1"/>
            <a:r>
              <a:rPr lang="en-US" altLang="en-US" sz="1400"/>
              <a:t>C</a:t>
            </a:r>
          </a:p>
        </p:txBody>
      </p:sp>
      <p:sp>
        <p:nvSpPr>
          <p:cNvPr id="13" name="TextBox 12"/>
          <p:cNvSpPr txBox="1"/>
          <p:nvPr/>
        </p:nvSpPr>
        <p:spPr>
          <a:xfrm>
            <a:off x="1676400" y="6019800"/>
            <a:ext cx="4575483" cy="307777"/>
          </a:xfrm>
          <a:prstGeom prst="rect">
            <a:avLst/>
          </a:prstGeom>
          <a:noFill/>
        </p:spPr>
        <p:txBody>
          <a:bodyPr wrap="none">
            <a:spAutoFit/>
          </a:bodyPr>
          <a:lstStyle/>
          <a:p>
            <a:pPr eaLnBrk="1" fontAlgn="auto" hangingPunct="1">
              <a:spcBef>
                <a:spcPts val="0"/>
              </a:spcBef>
              <a:spcAft>
                <a:spcPts val="0"/>
              </a:spcAft>
              <a:defRPr/>
            </a:pPr>
            <a:r>
              <a:rPr lang="en-US" sz="1400" dirty="0">
                <a:solidFill>
                  <a:schemeClr val="tx1">
                    <a:lumMod val="65000"/>
                    <a:lumOff val="35000"/>
                  </a:schemeClr>
                </a:solidFill>
                <a:latin typeface="+mn-lt"/>
              </a:rPr>
              <a:t>  9 Trials               </a:t>
            </a:r>
            <a:r>
              <a:rPr lang="en-US" sz="1400" dirty="0" smtClean="0">
                <a:solidFill>
                  <a:schemeClr val="tx1">
                    <a:lumMod val="65000"/>
                    <a:lumOff val="35000"/>
                  </a:schemeClr>
                </a:solidFill>
                <a:latin typeface="+mn-lt"/>
              </a:rPr>
              <a:t>                  </a:t>
            </a:r>
            <a:r>
              <a:rPr lang="en-US" sz="1400" dirty="0">
                <a:solidFill>
                  <a:schemeClr val="tx1">
                    <a:lumMod val="65000"/>
                    <a:lumOff val="35000"/>
                  </a:schemeClr>
                </a:solidFill>
                <a:latin typeface="+mn-lt"/>
              </a:rPr>
              <a:t>12 Trials           </a:t>
            </a:r>
            <a:r>
              <a:rPr lang="en-US" sz="1400" dirty="0" smtClean="0">
                <a:solidFill>
                  <a:schemeClr val="tx1">
                    <a:lumMod val="65000"/>
                    <a:lumOff val="35000"/>
                  </a:schemeClr>
                </a:solidFill>
                <a:latin typeface="+mn-lt"/>
              </a:rPr>
              <a:t>                     </a:t>
            </a:r>
            <a:r>
              <a:rPr lang="en-US" sz="1400" dirty="0">
                <a:solidFill>
                  <a:schemeClr val="tx1">
                    <a:lumMod val="65000"/>
                    <a:lumOff val="35000"/>
                  </a:schemeClr>
                </a:solidFill>
                <a:latin typeface="+mn-lt"/>
              </a:rPr>
              <a:t>9 Trials</a:t>
            </a:r>
          </a:p>
        </p:txBody>
      </p:sp>
      <p:sp>
        <p:nvSpPr>
          <p:cNvPr id="8" name="TextBox 7"/>
          <p:cNvSpPr txBox="1"/>
          <p:nvPr/>
        </p:nvSpPr>
        <p:spPr>
          <a:xfrm>
            <a:off x="3048000" y="1600200"/>
            <a:ext cx="2542106" cy="369332"/>
          </a:xfrm>
          <a:prstGeom prst="rect">
            <a:avLst/>
          </a:prstGeom>
          <a:noFill/>
        </p:spPr>
        <p:txBody>
          <a:bodyPr wrap="none" rtlCol="0">
            <a:spAutoFit/>
          </a:bodyPr>
          <a:lstStyle/>
          <a:p>
            <a:r>
              <a:rPr lang="en-US" dirty="0" smtClean="0"/>
              <a:t>TN – Stewart, and Others</a:t>
            </a:r>
            <a:endParaRPr lang="en-US" dirty="0"/>
          </a:p>
        </p:txBody>
      </p:sp>
      <p:sp>
        <p:nvSpPr>
          <p:cNvPr id="9" name="TextBox 8"/>
          <p:cNvSpPr txBox="1"/>
          <p:nvPr/>
        </p:nvSpPr>
        <p:spPr>
          <a:xfrm>
            <a:off x="152400" y="6324600"/>
            <a:ext cx="965329"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9200" y="0"/>
            <a:ext cx="7543800" cy="1393825"/>
          </a:xfrm>
        </p:spPr>
        <p:txBody>
          <a:bodyPr>
            <a:noAutofit/>
          </a:bodyPr>
          <a:lstStyle/>
          <a:p>
            <a:pPr eaLnBrk="1" fontAlgn="auto" hangingPunct="1">
              <a:spcAft>
                <a:spcPts val="0"/>
              </a:spcAft>
              <a:defRPr/>
            </a:pPr>
            <a:r>
              <a:rPr lang="en-US" sz="3200" b="1" dirty="0" smtClean="0"/>
              <a:t>2015</a:t>
            </a:r>
            <a:br>
              <a:rPr lang="en-US" sz="3200" b="1" dirty="0" smtClean="0"/>
            </a:br>
            <a:r>
              <a:rPr lang="en-US" sz="3200" b="1" dirty="0" smtClean="0"/>
              <a:t>Rate Response of </a:t>
            </a:r>
            <a:br>
              <a:rPr lang="en-US" sz="3200" b="1" dirty="0" smtClean="0"/>
            </a:br>
            <a:r>
              <a:rPr lang="en-US" sz="3200" b="1" dirty="0" smtClean="0"/>
              <a:t>Transform and Sivanto</a:t>
            </a:r>
            <a:endParaRPr lang="en-US" sz="3200" b="1" dirty="0"/>
          </a:p>
        </p:txBody>
      </p:sp>
      <p:sp>
        <p:nvSpPr>
          <p:cNvPr id="5" name="Text Placeholder 4"/>
          <p:cNvSpPr>
            <a:spLocks noGrp="1"/>
          </p:cNvSpPr>
          <p:nvPr>
            <p:ph type="body" idx="1"/>
          </p:nvPr>
        </p:nvSpPr>
        <p:spPr>
          <a:xfrm>
            <a:off x="319088" y="1801813"/>
            <a:ext cx="4275535" cy="736600"/>
          </a:xfrm>
        </p:spPr>
        <p:txBody>
          <a:bodyPr rtlCol="0"/>
          <a:lstStyle/>
          <a:p>
            <a:pPr algn="ctr" eaLnBrk="1" fontAlgn="auto" hangingPunct="1">
              <a:defRPr/>
            </a:pPr>
            <a:r>
              <a:rPr lang="en-US" sz="2400" dirty="0" smtClean="0">
                <a:solidFill>
                  <a:srgbClr val="008000"/>
                </a:solidFill>
              </a:rPr>
              <a:t>transform</a:t>
            </a:r>
            <a:endParaRPr lang="en-US" sz="2400" dirty="0">
              <a:solidFill>
                <a:srgbClr val="008000"/>
              </a:solidFill>
            </a:endParaRPr>
          </a:p>
        </p:txBody>
      </p:sp>
      <p:pic>
        <p:nvPicPr>
          <p:cNvPr id="18436" name="Content Placeholder 8"/>
          <p:cNvPicPr>
            <a:picLocks noGrp="1" noChangeAspect="1"/>
          </p:cNvPicPr>
          <p:nvPr>
            <p:ph sz="half" idx="2"/>
          </p:nvPr>
        </p:nvPicPr>
        <p:blipFill>
          <a:blip r:embed="rId3"/>
          <a:srcRect/>
          <a:stretch>
            <a:fillRect/>
          </a:stretch>
        </p:blipFill>
        <p:spPr>
          <a:xfrm>
            <a:off x="202407" y="2538413"/>
            <a:ext cx="4569619" cy="3683000"/>
          </a:xfrm>
        </p:spPr>
      </p:pic>
      <p:sp>
        <p:nvSpPr>
          <p:cNvPr id="7" name="Text Placeholder 6"/>
          <p:cNvSpPr>
            <a:spLocks noGrp="1"/>
          </p:cNvSpPr>
          <p:nvPr>
            <p:ph type="body" sz="quarter" idx="3"/>
          </p:nvPr>
        </p:nvSpPr>
        <p:spPr>
          <a:xfrm>
            <a:off x="4963716" y="1801813"/>
            <a:ext cx="3690938" cy="736600"/>
          </a:xfrm>
        </p:spPr>
        <p:txBody>
          <a:bodyPr rtlCol="0"/>
          <a:lstStyle/>
          <a:p>
            <a:pPr algn="ctr" eaLnBrk="1" fontAlgn="auto" hangingPunct="1">
              <a:defRPr/>
            </a:pPr>
            <a:r>
              <a:rPr lang="en-US" sz="2400" dirty="0" smtClean="0">
                <a:solidFill>
                  <a:srgbClr val="008000"/>
                </a:solidFill>
              </a:rPr>
              <a:t>Sivanto</a:t>
            </a:r>
            <a:endParaRPr lang="en-US" sz="2400" dirty="0">
              <a:solidFill>
                <a:srgbClr val="008000"/>
              </a:solidFill>
            </a:endParaRPr>
          </a:p>
        </p:txBody>
      </p:sp>
      <p:pic>
        <p:nvPicPr>
          <p:cNvPr id="18438" name="Content Placeholder 10"/>
          <p:cNvPicPr>
            <a:picLocks noGrp="1" noChangeAspect="1"/>
          </p:cNvPicPr>
          <p:nvPr>
            <p:ph sz="quarter" idx="4"/>
          </p:nvPr>
        </p:nvPicPr>
        <p:blipFill>
          <a:blip r:embed="rId4"/>
          <a:srcRect r="18985"/>
          <a:stretch>
            <a:fillRect/>
          </a:stretch>
        </p:blipFill>
        <p:spPr>
          <a:xfrm>
            <a:off x="4908947" y="2525713"/>
            <a:ext cx="3985022" cy="3708400"/>
          </a:xfrm>
        </p:spPr>
      </p:pic>
      <p:sp>
        <p:nvSpPr>
          <p:cNvPr id="18439" name="TextBox 9"/>
          <p:cNvSpPr txBox="1">
            <a:spLocks noChangeArrowheads="1"/>
          </p:cNvSpPr>
          <p:nvPr/>
        </p:nvSpPr>
        <p:spPr bwMode="auto">
          <a:xfrm>
            <a:off x="6393656" y="6442075"/>
            <a:ext cx="1576907" cy="338554"/>
          </a:xfrm>
          <a:prstGeom prst="rect">
            <a:avLst/>
          </a:prstGeom>
          <a:noFill/>
          <a:ln w="9525">
            <a:noFill/>
            <a:miter lim="800000"/>
            <a:headEnd/>
            <a:tailEnd/>
          </a:ln>
        </p:spPr>
        <p:txBody>
          <a:bodyPr wrap="none">
            <a:spAutoFit/>
          </a:bodyPr>
          <a:lstStyle/>
          <a:p>
            <a:pPr eaLnBrk="1" hangingPunct="1"/>
            <a:r>
              <a:rPr lang="en-US" altLang="en-US" sz="1600">
                <a:solidFill>
                  <a:schemeClr val="bg1"/>
                </a:solidFill>
              </a:rPr>
              <a:t>(8 oz in one test)</a:t>
            </a:r>
          </a:p>
        </p:txBody>
      </p:sp>
      <p:sp>
        <p:nvSpPr>
          <p:cNvPr id="8" name="TextBox 7"/>
          <p:cNvSpPr txBox="1"/>
          <p:nvPr/>
        </p:nvSpPr>
        <p:spPr>
          <a:xfrm>
            <a:off x="152400" y="6400800"/>
            <a:ext cx="965329"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2016 SCA Insecticide Trial near Amarillo, TX</a:t>
            </a:r>
            <a:endParaRPr lang="en-US" dirty="0"/>
          </a:p>
        </p:txBody>
      </p:sp>
      <p:pic>
        <p:nvPicPr>
          <p:cNvPr id="4098" name="Picture 2"/>
          <p:cNvPicPr>
            <a:picLocks noChangeAspect="1" noChangeArrowheads="1"/>
          </p:cNvPicPr>
          <p:nvPr/>
        </p:nvPicPr>
        <p:blipFill>
          <a:blip r:embed="rId3"/>
          <a:srcRect/>
          <a:stretch>
            <a:fillRect/>
          </a:stretch>
        </p:blipFill>
        <p:spPr bwMode="auto">
          <a:xfrm>
            <a:off x="776441" y="1615736"/>
            <a:ext cx="7374065" cy="4616388"/>
          </a:xfrm>
          <a:prstGeom prst="rect">
            <a:avLst/>
          </a:prstGeom>
          <a:noFill/>
          <a:ln w="9525">
            <a:noFill/>
            <a:miter lim="800000"/>
            <a:headEnd/>
            <a:tailEnd/>
          </a:ln>
          <a:effectLst/>
        </p:spPr>
      </p:pic>
      <p:sp>
        <p:nvSpPr>
          <p:cNvPr id="5" name="TextBox 4"/>
          <p:cNvSpPr txBox="1"/>
          <p:nvPr/>
        </p:nvSpPr>
        <p:spPr>
          <a:xfrm>
            <a:off x="217858" y="1431070"/>
            <a:ext cx="1587871" cy="369332"/>
          </a:xfrm>
          <a:prstGeom prst="rect">
            <a:avLst/>
          </a:prstGeom>
          <a:noFill/>
        </p:spPr>
        <p:txBody>
          <a:bodyPr wrap="none" rtlCol="0">
            <a:spAutoFit/>
          </a:bodyPr>
          <a:lstStyle/>
          <a:p>
            <a:r>
              <a:rPr lang="en-US" dirty="0" smtClean="0"/>
              <a:t>TAMU - Bynum</a:t>
            </a:r>
            <a:endParaRPr lang="en-US" dirty="0"/>
          </a:p>
        </p:txBody>
      </p:sp>
      <p:sp>
        <p:nvSpPr>
          <p:cNvPr id="6" name="TextBox 5"/>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2016 SCA Insecticide Trial near Amarillo, TX</a:t>
            </a:r>
            <a:endParaRPr lang="en-US" dirty="0"/>
          </a:p>
        </p:txBody>
      </p:sp>
      <p:pic>
        <p:nvPicPr>
          <p:cNvPr id="5122" name="Picture 2"/>
          <p:cNvPicPr>
            <a:picLocks noChangeAspect="1" noChangeArrowheads="1"/>
          </p:cNvPicPr>
          <p:nvPr/>
        </p:nvPicPr>
        <p:blipFill>
          <a:blip r:embed="rId3"/>
          <a:srcRect t="12096"/>
          <a:stretch>
            <a:fillRect/>
          </a:stretch>
        </p:blipFill>
        <p:spPr bwMode="auto">
          <a:xfrm>
            <a:off x="1131683" y="1802167"/>
            <a:ext cx="6725055" cy="4429957"/>
          </a:xfrm>
          <a:prstGeom prst="rect">
            <a:avLst/>
          </a:prstGeom>
          <a:noFill/>
          <a:ln w="9525">
            <a:noFill/>
            <a:miter lim="800000"/>
            <a:headEnd/>
            <a:tailEnd/>
          </a:ln>
          <a:effectLst/>
        </p:spPr>
      </p:pic>
      <p:sp>
        <p:nvSpPr>
          <p:cNvPr id="5" name="TextBox 4"/>
          <p:cNvSpPr txBox="1"/>
          <p:nvPr/>
        </p:nvSpPr>
        <p:spPr>
          <a:xfrm>
            <a:off x="337747" y="1432835"/>
            <a:ext cx="1587871" cy="369332"/>
          </a:xfrm>
          <a:prstGeom prst="rect">
            <a:avLst/>
          </a:prstGeom>
          <a:noFill/>
        </p:spPr>
        <p:txBody>
          <a:bodyPr wrap="none" rtlCol="0">
            <a:spAutoFit/>
          </a:bodyPr>
          <a:lstStyle/>
          <a:p>
            <a:r>
              <a:rPr lang="en-US" dirty="0" smtClean="0"/>
              <a:t>TAMU - Bynum</a:t>
            </a:r>
            <a:endParaRPr lang="en-US" dirty="0"/>
          </a:p>
        </p:txBody>
      </p:sp>
      <p:sp>
        <p:nvSpPr>
          <p:cNvPr id="6" name="TextBox 5"/>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2016 SCA Insecticide Trial near Amarillo, TX</a:t>
            </a:r>
            <a:endParaRPr lang="en-US" dirty="0"/>
          </a:p>
        </p:txBody>
      </p:sp>
      <p:pic>
        <p:nvPicPr>
          <p:cNvPr id="6146" name="Picture 2"/>
          <p:cNvPicPr>
            <a:picLocks noChangeAspect="1" noChangeArrowheads="1"/>
          </p:cNvPicPr>
          <p:nvPr/>
        </p:nvPicPr>
        <p:blipFill>
          <a:blip r:embed="rId3"/>
          <a:srcRect/>
          <a:stretch>
            <a:fillRect/>
          </a:stretch>
        </p:blipFill>
        <p:spPr bwMode="auto">
          <a:xfrm>
            <a:off x="671457" y="1713390"/>
            <a:ext cx="7240905" cy="4510955"/>
          </a:xfrm>
          <a:prstGeom prst="rect">
            <a:avLst/>
          </a:prstGeom>
          <a:noFill/>
          <a:ln w="9525">
            <a:noFill/>
            <a:miter lim="800000"/>
            <a:headEnd/>
            <a:tailEnd/>
          </a:ln>
          <a:effectLst/>
        </p:spPr>
      </p:pic>
      <p:sp>
        <p:nvSpPr>
          <p:cNvPr id="5" name="TextBox 4"/>
          <p:cNvSpPr txBox="1"/>
          <p:nvPr/>
        </p:nvSpPr>
        <p:spPr>
          <a:xfrm>
            <a:off x="230819" y="1368926"/>
            <a:ext cx="1587871" cy="369332"/>
          </a:xfrm>
          <a:prstGeom prst="rect">
            <a:avLst/>
          </a:prstGeom>
          <a:noFill/>
        </p:spPr>
        <p:txBody>
          <a:bodyPr wrap="none" rtlCol="0">
            <a:spAutoFit/>
          </a:bodyPr>
          <a:lstStyle/>
          <a:p>
            <a:r>
              <a:rPr lang="en-US" dirty="0" smtClean="0"/>
              <a:t>TAMU - Bynum</a:t>
            </a:r>
            <a:endParaRPr lang="en-US" dirty="0"/>
          </a:p>
        </p:txBody>
      </p:sp>
      <p:sp>
        <p:nvSpPr>
          <p:cNvPr id="6" name="TextBox 5"/>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24200" y="152400"/>
            <a:ext cx="5638800" cy="990600"/>
          </a:xfrm>
        </p:spPr>
        <p:txBody>
          <a:bodyPr>
            <a:normAutofit fontScale="90000"/>
          </a:bodyPr>
          <a:lstStyle/>
          <a:p>
            <a:r>
              <a:rPr lang="en-US" dirty="0" smtClean="0"/>
              <a:t>Origination of SCA in US Sorghum</a:t>
            </a:r>
            <a:endParaRPr lang="en-US" dirty="0"/>
          </a:p>
        </p:txBody>
      </p:sp>
      <p:pic>
        <p:nvPicPr>
          <p:cNvPr id="6" name="Picture 5"/>
          <p:cNvPicPr>
            <a:picLocks noChangeAspect="1"/>
          </p:cNvPicPr>
          <p:nvPr/>
        </p:nvPicPr>
        <p:blipFill rotWithShape="1">
          <a:blip r:embed="rId3"/>
          <a:srcRect/>
          <a:stretch/>
        </p:blipFill>
        <p:spPr>
          <a:xfrm>
            <a:off x="0" y="1905000"/>
            <a:ext cx="6374130" cy="3771361"/>
          </a:xfrm>
          <a:prstGeom prst="rect">
            <a:avLst/>
          </a:prstGeom>
        </p:spPr>
      </p:pic>
      <p:sp>
        <p:nvSpPr>
          <p:cNvPr id="7" name="Content Placeholder 2"/>
          <p:cNvSpPr>
            <a:spLocks noGrp="1"/>
          </p:cNvSpPr>
          <p:nvPr>
            <p:ph idx="4294967295"/>
          </p:nvPr>
        </p:nvSpPr>
        <p:spPr>
          <a:xfrm>
            <a:off x="5943600" y="2590800"/>
            <a:ext cx="3069336" cy="1885681"/>
          </a:xfrm>
          <a:prstGeom prst="rect">
            <a:avLst/>
          </a:prstGeom>
        </p:spPr>
        <p:txBody>
          <a:bodyPr>
            <a:normAutofit/>
          </a:bodyPr>
          <a:lstStyle/>
          <a:p>
            <a:pPr marL="109728" indent="0">
              <a:buNone/>
            </a:pPr>
            <a:r>
              <a:rPr lang="en-US" sz="1800" dirty="0" smtClean="0">
                <a:solidFill>
                  <a:srgbClr val="C00000"/>
                </a:solidFill>
              </a:rPr>
              <a:t>US SCA in Sorghum</a:t>
            </a:r>
            <a:r>
              <a:rPr lang="en-US" sz="1800" dirty="0" smtClean="0"/>
              <a:t> </a:t>
            </a:r>
            <a:r>
              <a:rPr lang="en-US" sz="1800" dirty="0" err="1" smtClean="0"/>
              <a:t>Clonal</a:t>
            </a:r>
            <a:r>
              <a:rPr lang="en-US" sz="1800" dirty="0" smtClean="0"/>
              <a:t> lineage on sorghum associated with haplotypes from West Africa, Australia and China</a:t>
            </a:r>
          </a:p>
        </p:txBody>
      </p:sp>
      <p:sp>
        <p:nvSpPr>
          <p:cNvPr id="8" name="Right Arrow 7"/>
          <p:cNvSpPr/>
          <p:nvPr/>
        </p:nvSpPr>
        <p:spPr>
          <a:xfrm rot="10800000">
            <a:off x="5562600" y="31242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733800" y="1905000"/>
            <a:ext cx="2097049" cy="369332"/>
          </a:xfrm>
          <a:prstGeom prst="rect">
            <a:avLst/>
          </a:prstGeom>
          <a:noFill/>
        </p:spPr>
        <p:txBody>
          <a:bodyPr wrap="none" rtlCol="0">
            <a:spAutoFit/>
          </a:bodyPr>
          <a:lstStyle/>
          <a:p>
            <a:r>
              <a:rPr lang="en-US" dirty="0" smtClean="0"/>
              <a:t>US SCA in Sugarcane</a:t>
            </a:r>
            <a:endParaRPr lang="en-US" dirty="0"/>
          </a:p>
        </p:txBody>
      </p:sp>
      <p:sp>
        <p:nvSpPr>
          <p:cNvPr id="10" name="Right Arrow 9"/>
          <p:cNvSpPr/>
          <p:nvPr/>
        </p:nvSpPr>
        <p:spPr>
          <a:xfrm rot="10800000">
            <a:off x="3581400" y="22098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553200" y="1371600"/>
            <a:ext cx="2148473" cy="369332"/>
          </a:xfrm>
          <a:prstGeom prst="rect">
            <a:avLst/>
          </a:prstGeom>
          <a:noFill/>
        </p:spPr>
        <p:txBody>
          <a:bodyPr wrap="none" rtlCol="0">
            <a:spAutoFit/>
          </a:bodyPr>
          <a:lstStyle/>
          <a:p>
            <a:r>
              <a:rPr lang="en-US" dirty="0" smtClean="0"/>
              <a:t>Auburn – A Jacobson</a:t>
            </a:r>
            <a:endParaRPr lang="en-US" dirty="0"/>
          </a:p>
        </p:txBody>
      </p:sp>
      <p:sp>
        <p:nvSpPr>
          <p:cNvPr id="12" name="Content Placeholder 2"/>
          <p:cNvSpPr>
            <a:spLocks noGrp="1"/>
          </p:cNvSpPr>
          <p:nvPr>
            <p:ph idx="4294967295"/>
          </p:nvPr>
        </p:nvSpPr>
        <p:spPr>
          <a:xfrm>
            <a:off x="304800" y="1447800"/>
            <a:ext cx="2231136" cy="1380720"/>
          </a:xfrm>
          <a:prstGeom prst="rect">
            <a:avLst/>
          </a:prstGeom>
        </p:spPr>
        <p:txBody>
          <a:bodyPr>
            <a:normAutofit/>
          </a:bodyPr>
          <a:lstStyle/>
          <a:p>
            <a:pPr marL="109728" indent="0">
              <a:buNone/>
            </a:pPr>
            <a:r>
              <a:rPr lang="en-US" sz="1800" dirty="0" smtClean="0"/>
              <a:t>East Africa, Indian Ocean, Caribbean and South America</a:t>
            </a:r>
          </a:p>
        </p:txBody>
      </p:sp>
      <p:sp>
        <p:nvSpPr>
          <p:cNvPr id="14" name="Right Arrow 13"/>
          <p:cNvSpPr/>
          <p:nvPr/>
        </p:nvSpPr>
        <p:spPr>
          <a:xfrm rot="5400000">
            <a:off x="1447800" y="24384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5800" y="62484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38400" y="152400"/>
            <a:ext cx="6324600" cy="990600"/>
          </a:xfrm>
        </p:spPr>
        <p:txBody>
          <a:bodyPr>
            <a:normAutofit fontScale="90000"/>
          </a:bodyPr>
          <a:lstStyle/>
          <a:p>
            <a:pPr eaLnBrk="1" fontAlgn="auto" hangingPunct="1">
              <a:spcAft>
                <a:spcPts val="0"/>
              </a:spcAft>
              <a:defRPr/>
            </a:pPr>
            <a:r>
              <a:rPr lang="en-US" sz="3600" b="1" dirty="0" smtClean="0"/>
              <a:t>Evaluating Reduced Rates and Combinations of Transform and Sivanto - 2016</a:t>
            </a:r>
            <a:endParaRPr lang="en-US" b="1" dirty="0"/>
          </a:p>
        </p:txBody>
      </p:sp>
      <p:sp>
        <p:nvSpPr>
          <p:cNvPr id="19459" name="Content Placeholder 5"/>
          <p:cNvSpPr>
            <a:spLocks noGrp="1"/>
          </p:cNvSpPr>
          <p:nvPr>
            <p:ph sz="quarter" idx="10"/>
          </p:nvPr>
        </p:nvSpPr>
        <p:spPr>
          <a:xfrm>
            <a:off x="304800" y="1676400"/>
            <a:ext cx="5943600" cy="4419600"/>
          </a:xfrm>
        </p:spPr>
        <p:txBody>
          <a:bodyPr>
            <a:normAutofit/>
          </a:bodyPr>
          <a:lstStyle/>
          <a:p>
            <a:pPr marL="91440" indent="-91440">
              <a:lnSpc>
                <a:spcPct val="80000"/>
              </a:lnSpc>
              <a:spcBef>
                <a:spcPts val="600"/>
              </a:spcBef>
              <a:spcAft>
                <a:spcPts val="600"/>
              </a:spcAft>
              <a:buNone/>
              <a:defRPr/>
            </a:pPr>
            <a:r>
              <a:rPr lang="en-US" sz="2000" b="1" dirty="0" smtClean="0">
                <a:solidFill>
                  <a:srgbClr val="00B050"/>
                </a:solidFill>
              </a:rPr>
              <a:t>Treatments </a:t>
            </a:r>
          </a:p>
          <a:p>
            <a:pPr marL="91440" indent="-91440">
              <a:lnSpc>
                <a:spcPct val="80000"/>
              </a:lnSpc>
              <a:spcBef>
                <a:spcPts val="600"/>
              </a:spcBef>
              <a:spcAft>
                <a:spcPts val="600"/>
              </a:spcAft>
              <a:defRPr/>
            </a:pPr>
            <a:r>
              <a:rPr lang="en-US" sz="2000" b="1" dirty="0" smtClean="0">
                <a:solidFill>
                  <a:schemeClr val="tx1">
                    <a:lumMod val="75000"/>
                    <a:lumOff val="25000"/>
                  </a:schemeClr>
                </a:solidFill>
              </a:rPr>
              <a:t>Untreated</a:t>
            </a:r>
          </a:p>
          <a:p>
            <a:pPr marL="91440" indent="-91440">
              <a:lnSpc>
                <a:spcPct val="80000"/>
              </a:lnSpc>
              <a:spcBef>
                <a:spcPts val="600"/>
              </a:spcBef>
              <a:spcAft>
                <a:spcPts val="600"/>
              </a:spcAft>
              <a:defRPr/>
            </a:pPr>
            <a:r>
              <a:rPr lang="en-US" sz="2000" b="1" dirty="0" smtClean="0">
                <a:solidFill>
                  <a:schemeClr val="tx1">
                    <a:lumMod val="75000"/>
                    <a:lumOff val="25000"/>
                  </a:schemeClr>
                </a:solidFill>
              </a:rPr>
              <a:t> Transform 1.5 oz</a:t>
            </a:r>
          </a:p>
          <a:p>
            <a:pPr marL="91440" indent="-91440">
              <a:lnSpc>
                <a:spcPct val="80000"/>
              </a:lnSpc>
              <a:spcBef>
                <a:spcPts val="600"/>
              </a:spcBef>
              <a:spcAft>
                <a:spcPts val="600"/>
              </a:spcAft>
              <a:defRPr/>
            </a:pPr>
            <a:r>
              <a:rPr lang="en-US" sz="2000" b="1" dirty="0" smtClean="0">
                <a:solidFill>
                  <a:schemeClr val="tx1">
                    <a:lumMod val="75000"/>
                    <a:lumOff val="25000"/>
                  </a:schemeClr>
                </a:solidFill>
              </a:rPr>
              <a:t> Transform 0.75 oz</a:t>
            </a:r>
          </a:p>
          <a:p>
            <a:pPr marL="91440" indent="-91440">
              <a:lnSpc>
                <a:spcPct val="80000"/>
              </a:lnSpc>
              <a:spcBef>
                <a:spcPts val="600"/>
              </a:spcBef>
              <a:spcAft>
                <a:spcPts val="600"/>
              </a:spcAft>
              <a:defRPr/>
            </a:pPr>
            <a:r>
              <a:rPr lang="en-US" sz="2000" b="1" dirty="0" smtClean="0">
                <a:solidFill>
                  <a:schemeClr val="tx1">
                    <a:lumMod val="75000"/>
                    <a:lumOff val="25000"/>
                  </a:schemeClr>
                </a:solidFill>
              </a:rPr>
              <a:t> Sivanto 5 oz</a:t>
            </a:r>
          </a:p>
          <a:p>
            <a:pPr marL="91440" indent="-91440">
              <a:lnSpc>
                <a:spcPct val="80000"/>
              </a:lnSpc>
              <a:spcBef>
                <a:spcPts val="600"/>
              </a:spcBef>
              <a:spcAft>
                <a:spcPts val="600"/>
              </a:spcAft>
              <a:defRPr/>
            </a:pPr>
            <a:r>
              <a:rPr lang="en-US" sz="2000" b="1" dirty="0" smtClean="0">
                <a:solidFill>
                  <a:schemeClr val="tx1">
                    <a:lumMod val="75000"/>
                    <a:lumOff val="25000"/>
                  </a:schemeClr>
                </a:solidFill>
              </a:rPr>
              <a:t> Sivanto 2.5 oz</a:t>
            </a:r>
          </a:p>
          <a:p>
            <a:pPr marL="91440" indent="-91440">
              <a:lnSpc>
                <a:spcPct val="80000"/>
              </a:lnSpc>
              <a:spcBef>
                <a:spcPts val="600"/>
              </a:spcBef>
              <a:spcAft>
                <a:spcPts val="600"/>
              </a:spcAft>
              <a:defRPr/>
            </a:pPr>
            <a:r>
              <a:rPr lang="en-US" sz="2000" b="1" dirty="0" smtClean="0">
                <a:solidFill>
                  <a:schemeClr val="tx1">
                    <a:lumMod val="75000"/>
                    <a:lumOff val="25000"/>
                  </a:schemeClr>
                </a:solidFill>
              </a:rPr>
              <a:t> Transform 0.75 oz + Sivanto 2.5 oz</a:t>
            </a:r>
          </a:p>
          <a:p>
            <a:pPr marL="91440" indent="-91440">
              <a:lnSpc>
                <a:spcPct val="80000"/>
              </a:lnSpc>
              <a:spcBef>
                <a:spcPts val="600"/>
              </a:spcBef>
              <a:spcAft>
                <a:spcPts val="600"/>
              </a:spcAft>
              <a:defRPr/>
            </a:pPr>
            <a:r>
              <a:rPr lang="en-US" sz="2000" b="1" dirty="0" smtClean="0">
                <a:solidFill>
                  <a:schemeClr val="tx1">
                    <a:lumMod val="75000"/>
                    <a:lumOff val="25000"/>
                  </a:schemeClr>
                </a:solidFill>
              </a:rPr>
              <a:t> Transform 0.75 oz + Lorsban 16 oz</a:t>
            </a:r>
          </a:p>
          <a:p>
            <a:pPr marL="91440" indent="-91440">
              <a:lnSpc>
                <a:spcPct val="80000"/>
              </a:lnSpc>
              <a:spcBef>
                <a:spcPts val="600"/>
              </a:spcBef>
              <a:spcAft>
                <a:spcPts val="600"/>
              </a:spcAft>
              <a:defRPr/>
            </a:pPr>
            <a:r>
              <a:rPr lang="en-US" sz="2000" b="1" dirty="0" smtClean="0">
                <a:solidFill>
                  <a:schemeClr val="tx1">
                    <a:lumMod val="75000"/>
                    <a:lumOff val="25000"/>
                  </a:schemeClr>
                </a:solidFill>
              </a:rPr>
              <a:t> Sivanto 2.5 oz + Lorsban 16 oz</a:t>
            </a:r>
          </a:p>
          <a:p>
            <a:pPr marL="200025" lvl="1" indent="0" eaLnBrk="1" hangingPunct="1">
              <a:lnSpc>
                <a:spcPct val="100000"/>
              </a:lnSpc>
              <a:spcBef>
                <a:spcPts val="600"/>
              </a:spcBef>
              <a:spcAft>
                <a:spcPts val="600"/>
              </a:spcAft>
              <a:buFont typeface="Calibri" pitchFamily="34" charset="0"/>
              <a:buNone/>
            </a:pPr>
            <a:endParaRPr lang="en-US" altLang="en-US" dirty="0" smtClean="0"/>
          </a:p>
        </p:txBody>
      </p:sp>
      <p:pic>
        <p:nvPicPr>
          <p:cNvPr id="19460" name="Picture 6"/>
          <p:cNvPicPr>
            <a:picLocks noChangeAspect="1"/>
          </p:cNvPicPr>
          <p:nvPr/>
        </p:nvPicPr>
        <p:blipFill>
          <a:blip r:embed="rId2"/>
          <a:srcRect/>
          <a:stretch>
            <a:fillRect/>
          </a:stretch>
        </p:blipFill>
        <p:spPr bwMode="auto">
          <a:xfrm>
            <a:off x="6411517" y="1395413"/>
            <a:ext cx="2582465" cy="2298700"/>
          </a:xfrm>
          <a:prstGeom prst="rect">
            <a:avLst/>
          </a:prstGeom>
          <a:noFill/>
          <a:ln w="9525">
            <a:noFill/>
            <a:miter lim="800000"/>
            <a:headEnd/>
            <a:tailEnd/>
          </a:ln>
        </p:spPr>
      </p:pic>
      <p:pic>
        <p:nvPicPr>
          <p:cNvPr id="19461" name="Picture 7"/>
          <p:cNvPicPr>
            <a:picLocks noChangeAspect="1"/>
          </p:cNvPicPr>
          <p:nvPr/>
        </p:nvPicPr>
        <p:blipFill>
          <a:blip r:embed="rId3"/>
          <a:srcRect/>
          <a:stretch>
            <a:fillRect/>
          </a:stretch>
        </p:blipFill>
        <p:spPr bwMode="auto">
          <a:xfrm>
            <a:off x="6406754" y="3824289"/>
            <a:ext cx="2587228" cy="2300287"/>
          </a:xfrm>
          <a:prstGeom prst="rect">
            <a:avLst/>
          </a:prstGeom>
          <a:noFill/>
          <a:ln w="9525">
            <a:noFill/>
            <a:miter lim="800000"/>
            <a:headEnd/>
            <a:tailEnd/>
          </a:ln>
        </p:spPr>
      </p:pic>
      <p:sp>
        <p:nvSpPr>
          <p:cNvPr id="6" name="TextBox 5"/>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62200" y="228600"/>
            <a:ext cx="6400800" cy="990600"/>
          </a:xfrm>
        </p:spPr>
        <p:txBody>
          <a:bodyPr>
            <a:noAutofit/>
          </a:bodyPr>
          <a:lstStyle/>
          <a:p>
            <a:pPr eaLnBrk="1" fontAlgn="auto" hangingPunct="1">
              <a:spcAft>
                <a:spcPts val="0"/>
              </a:spcAft>
              <a:defRPr/>
            </a:pPr>
            <a:r>
              <a:rPr lang="en-US" sz="3200" b="1" dirty="0" smtClean="0"/>
              <a:t>Evaluating Reduced Rates and Combinations- Arkansas</a:t>
            </a:r>
            <a:endParaRPr lang="en-US" sz="3200" b="1" dirty="0"/>
          </a:p>
        </p:txBody>
      </p:sp>
      <p:graphicFrame>
        <p:nvGraphicFramePr>
          <p:cNvPr id="4" name="Content Placeholder 8"/>
          <p:cNvGraphicFramePr>
            <a:graphicFrameLocks noGrp="1"/>
          </p:cNvGraphicFramePr>
          <p:nvPr>
            <p:ph sz="quarter" idx="10"/>
          </p:nvPr>
        </p:nvGraphicFramePr>
        <p:xfrm>
          <a:off x="304800" y="2171700"/>
          <a:ext cx="8532813"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657600" y="1524000"/>
            <a:ext cx="1822358" cy="369332"/>
          </a:xfrm>
          <a:prstGeom prst="rect">
            <a:avLst/>
          </a:prstGeom>
          <a:noFill/>
        </p:spPr>
        <p:txBody>
          <a:bodyPr wrap="none" rtlCol="0">
            <a:spAutoFit/>
          </a:bodyPr>
          <a:lstStyle/>
          <a:p>
            <a:r>
              <a:rPr lang="en-US" dirty="0" smtClean="0"/>
              <a:t>Arkansas - Lorenz</a:t>
            </a:r>
            <a:endParaRPr lang="en-US" dirty="0"/>
          </a:p>
        </p:txBody>
      </p:sp>
      <p:sp>
        <p:nvSpPr>
          <p:cNvPr id="7" name="TextBox 6"/>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0" y="152400"/>
            <a:ext cx="5638800" cy="990600"/>
          </a:xfrm>
        </p:spPr>
        <p:txBody>
          <a:bodyPr>
            <a:noAutofit/>
          </a:bodyPr>
          <a:lstStyle/>
          <a:p>
            <a:pPr>
              <a:defRPr/>
            </a:pPr>
            <a:r>
              <a:rPr lang="en-US" sz="2800" b="1" dirty="0" smtClean="0"/>
              <a:t>Evaluating Reduced Rates and Combinations - Tennessee</a:t>
            </a:r>
            <a:endParaRPr lang="en-US" sz="2800" b="1" dirty="0"/>
          </a:p>
        </p:txBody>
      </p:sp>
      <p:graphicFrame>
        <p:nvGraphicFramePr>
          <p:cNvPr id="3074" name="Content Placeholder 8"/>
          <p:cNvGraphicFramePr>
            <a:graphicFrameLocks noGrp="1"/>
          </p:cNvGraphicFramePr>
          <p:nvPr>
            <p:ph sz="quarter" idx="10"/>
          </p:nvPr>
        </p:nvGraphicFramePr>
        <p:xfrm>
          <a:off x="304800" y="2197100"/>
          <a:ext cx="8534400" cy="3378200"/>
        </p:xfrm>
        <a:graphic>
          <a:graphicData uri="http://schemas.openxmlformats.org/presentationml/2006/ole">
            <p:oleObj spid="_x0000_s187394" name="Chart" r:id="rId4" imgW="11199323" imgH="4432176" progId="Excel.Sheet.8">
              <p:embed/>
            </p:oleObj>
          </a:graphicData>
        </a:graphic>
      </p:graphicFrame>
      <p:sp>
        <p:nvSpPr>
          <p:cNvPr id="2" name="Down Arrow 1"/>
          <p:cNvSpPr/>
          <p:nvPr/>
        </p:nvSpPr>
        <p:spPr>
          <a:xfrm>
            <a:off x="6400800" y="4419600"/>
            <a:ext cx="125016" cy="219075"/>
          </a:xfrm>
          <a:prstGeom prst="downArrow">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5"/>
          <p:cNvSpPr txBox="1"/>
          <p:nvPr/>
        </p:nvSpPr>
        <p:spPr>
          <a:xfrm>
            <a:off x="2971800" y="1905000"/>
            <a:ext cx="3117648" cy="369332"/>
          </a:xfrm>
          <a:prstGeom prst="rect">
            <a:avLst/>
          </a:prstGeom>
          <a:noFill/>
        </p:spPr>
        <p:txBody>
          <a:bodyPr wrap="none" rtlCol="0">
            <a:spAutoFit/>
          </a:bodyPr>
          <a:lstStyle/>
          <a:p>
            <a:r>
              <a:rPr lang="en-US" dirty="0" smtClean="0"/>
              <a:t>Infestation occurred </a:t>
            </a:r>
            <a:r>
              <a:rPr lang="en-US" dirty="0" smtClean="0">
                <a:solidFill>
                  <a:srgbClr val="C00000"/>
                </a:solidFill>
              </a:rPr>
              <a:t>at heading</a:t>
            </a:r>
            <a:endParaRPr lang="en-US" dirty="0">
              <a:solidFill>
                <a:srgbClr val="C00000"/>
              </a:solidFill>
            </a:endParaRPr>
          </a:p>
        </p:txBody>
      </p:sp>
      <p:sp>
        <p:nvSpPr>
          <p:cNvPr id="7" name="TextBox 6"/>
          <p:cNvSpPr txBox="1"/>
          <p:nvPr/>
        </p:nvSpPr>
        <p:spPr>
          <a:xfrm>
            <a:off x="3886200" y="1371600"/>
            <a:ext cx="1294137" cy="369332"/>
          </a:xfrm>
          <a:prstGeom prst="rect">
            <a:avLst/>
          </a:prstGeom>
          <a:noFill/>
        </p:spPr>
        <p:txBody>
          <a:bodyPr wrap="none" rtlCol="0">
            <a:spAutoFit/>
          </a:bodyPr>
          <a:lstStyle/>
          <a:p>
            <a:r>
              <a:rPr lang="en-US" dirty="0" smtClean="0"/>
              <a:t>TN- Stewart</a:t>
            </a:r>
            <a:endParaRPr lang="en-US" dirty="0"/>
          </a:p>
        </p:txBody>
      </p:sp>
      <p:sp>
        <p:nvSpPr>
          <p:cNvPr id="8" name="TextBox 7"/>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defRPr/>
            </a:pPr>
            <a:r>
              <a:rPr lang="en-US" sz="2800" b="1" dirty="0" smtClean="0"/>
              <a:t>Evaluating Reduced Rates and Combinations - Tennessee</a:t>
            </a:r>
            <a:endParaRPr lang="en-US" sz="2700" b="1" dirty="0"/>
          </a:p>
        </p:txBody>
      </p:sp>
      <p:graphicFrame>
        <p:nvGraphicFramePr>
          <p:cNvPr id="4098" name="Content Placeholder 8"/>
          <p:cNvGraphicFramePr>
            <a:graphicFrameLocks noGrp="1"/>
          </p:cNvGraphicFramePr>
          <p:nvPr>
            <p:ph sz="quarter" idx="10"/>
          </p:nvPr>
        </p:nvGraphicFramePr>
        <p:xfrm>
          <a:off x="304800" y="2057400"/>
          <a:ext cx="8532813" cy="4038600"/>
        </p:xfrm>
        <a:graphic>
          <a:graphicData uri="http://schemas.openxmlformats.org/presentationml/2006/ole">
            <p:oleObj spid="_x0000_s188418" name="Chart" r:id="rId4" imgW="11278577" imgH="4432176" progId="Excel.Sheet.8">
              <p:embed/>
            </p:oleObj>
          </a:graphicData>
        </a:graphic>
      </p:graphicFrame>
      <p:sp>
        <p:nvSpPr>
          <p:cNvPr id="4100" name="TextBox 1"/>
          <p:cNvSpPr txBox="1">
            <a:spLocks noChangeArrowheads="1"/>
          </p:cNvSpPr>
          <p:nvPr/>
        </p:nvSpPr>
        <p:spPr bwMode="auto">
          <a:xfrm>
            <a:off x="762000" y="6019800"/>
            <a:ext cx="6781799" cy="707886"/>
          </a:xfrm>
          <a:prstGeom prst="rect">
            <a:avLst/>
          </a:prstGeom>
          <a:noFill/>
          <a:ln w="9525">
            <a:noFill/>
            <a:miter lim="800000"/>
            <a:headEnd/>
            <a:tailEnd/>
          </a:ln>
        </p:spPr>
        <p:txBody>
          <a:bodyPr wrap="square">
            <a:spAutoFit/>
          </a:bodyPr>
          <a:lstStyle/>
          <a:p>
            <a:pPr eaLnBrk="1" hangingPunct="1"/>
            <a:r>
              <a:rPr lang="en-US" altLang="en-US" dirty="0">
                <a:solidFill>
                  <a:schemeClr val="bg1">
                    <a:lumMod val="50000"/>
                  </a:schemeClr>
                </a:solidFill>
              </a:rPr>
              <a:t>Lorsban (16 oz), </a:t>
            </a:r>
            <a:r>
              <a:rPr lang="en-US" altLang="en-US" dirty="0" err="1">
                <a:solidFill>
                  <a:schemeClr val="bg1">
                    <a:lumMod val="50000"/>
                  </a:schemeClr>
                </a:solidFill>
              </a:rPr>
              <a:t>Dimethoate</a:t>
            </a:r>
            <a:r>
              <a:rPr lang="en-US" altLang="en-US" dirty="0">
                <a:solidFill>
                  <a:schemeClr val="bg1">
                    <a:lumMod val="50000"/>
                  </a:schemeClr>
                </a:solidFill>
              </a:rPr>
              <a:t> </a:t>
            </a:r>
            <a:r>
              <a:rPr lang="en-US" altLang="en-US" dirty="0" smtClean="0">
                <a:solidFill>
                  <a:schemeClr val="bg1">
                    <a:lumMod val="50000"/>
                  </a:schemeClr>
                </a:solidFill>
              </a:rPr>
              <a:t> 4EC </a:t>
            </a:r>
            <a:r>
              <a:rPr lang="en-US" altLang="en-US" dirty="0">
                <a:solidFill>
                  <a:schemeClr val="bg1">
                    <a:lumMod val="50000"/>
                  </a:schemeClr>
                </a:solidFill>
              </a:rPr>
              <a:t>(16 oz), </a:t>
            </a:r>
            <a:r>
              <a:rPr lang="en-US" altLang="en-US" dirty="0" err="1">
                <a:solidFill>
                  <a:schemeClr val="bg1">
                    <a:lumMod val="50000"/>
                  </a:schemeClr>
                </a:solidFill>
              </a:rPr>
              <a:t>Pyreth</a:t>
            </a:r>
            <a:r>
              <a:rPr lang="en-US" altLang="en-US" dirty="0">
                <a:solidFill>
                  <a:schemeClr val="bg1">
                    <a:lumMod val="50000"/>
                  </a:schemeClr>
                </a:solidFill>
              </a:rPr>
              <a:t> (Mustang Max</a:t>
            </a:r>
            <a:r>
              <a:rPr lang="en-US" altLang="en-US" dirty="0">
                <a:solidFill>
                  <a:schemeClr val="bg1"/>
                </a:solidFill>
              </a:rPr>
              <a:t>,</a:t>
            </a:r>
            <a:r>
              <a:rPr lang="en-US" altLang="en-US" sz="2000" dirty="0">
                <a:solidFill>
                  <a:schemeClr val="bg1"/>
                </a:solidFill>
              </a:rPr>
              <a:t> 3.2 oz) </a:t>
            </a:r>
          </a:p>
        </p:txBody>
      </p:sp>
      <p:sp>
        <p:nvSpPr>
          <p:cNvPr id="4101" name="TextBox 15"/>
          <p:cNvSpPr txBox="1">
            <a:spLocks noChangeArrowheads="1"/>
          </p:cNvSpPr>
          <p:nvPr/>
        </p:nvSpPr>
        <p:spPr bwMode="auto">
          <a:xfrm>
            <a:off x="2884885" y="5238750"/>
            <a:ext cx="239315" cy="368300"/>
          </a:xfrm>
          <a:prstGeom prst="rect">
            <a:avLst/>
          </a:prstGeom>
          <a:noFill/>
          <a:ln w="9525">
            <a:noFill/>
            <a:miter lim="800000"/>
            <a:headEnd/>
            <a:tailEnd/>
          </a:ln>
        </p:spPr>
        <p:txBody>
          <a:bodyPr>
            <a:spAutoFit/>
          </a:bodyPr>
          <a:lstStyle/>
          <a:p>
            <a:pPr eaLnBrk="1" hangingPunct="1"/>
            <a:r>
              <a:rPr lang="en-US" altLang="en-US"/>
              <a:t>S</a:t>
            </a:r>
          </a:p>
        </p:txBody>
      </p:sp>
      <p:sp>
        <p:nvSpPr>
          <p:cNvPr id="4102" name="TextBox 16"/>
          <p:cNvSpPr txBox="1">
            <a:spLocks noChangeArrowheads="1"/>
          </p:cNvSpPr>
          <p:nvPr/>
        </p:nvSpPr>
        <p:spPr bwMode="auto">
          <a:xfrm>
            <a:off x="3318273" y="5145088"/>
            <a:ext cx="239315" cy="368300"/>
          </a:xfrm>
          <a:prstGeom prst="rect">
            <a:avLst/>
          </a:prstGeom>
          <a:noFill/>
          <a:ln w="9525">
            <a:noFill/>
            <a:miter lim="800000"/>
            <a:headEnd/>
            <a:tailEnd/>
          </a:ln>
        </p:spPr>
        <p:txBody>
          <a:bodyPr>
            <a:spAutoFit/>
          </a:bodyPr>
          <a:lstStyle/>
          <a:p>
            <a:pPr eaLnBrk="1" hangingPunct="1"/>
            <a:r>
              <a:rPr lang="en-US" altLang="en-US"/>
              <a:t>S</a:t>
            </a:r>
          </a:p>
        </p:txBody>
      </p:sp>
      <p:sp>
        <p:nvSpPr>
          <p:cNvPr id="4103" name="TextBox 17"/>
          <p:cNvSpPr txBox="1">
            <a:spLocks noChangeArrowheads="1"/>
          </p:cNvSpPr>
          <p:nvPr/>
        </p:nvSpPr>
        <p:spPr bwMode="auto">
          <a:xfrm>
            <a:off x="3789760" y="5214939"/>
            <a:ext cx="240506" cy="369887"/>
          </a:xfrm>
          <a:prstGeom prst="rect">
            <a:avLst/>
          </a:prstGeom>
          <a:noFill/>
          <a:ln w="9525">
            <a:noFill/>
            <a:miter lim="800000"/>
            <a:headEnd/>
            <a:tailEnd/>
          </a:ln>
        </p:spPr>
        <p:txBody>
          <a:bodyPr>
            <a:spAutoFit/>
          </a:bodyPr>
          <a:lstStyle/>
          <a:p>
            <a:pPr eaLnBrk="1" hangingPunct="1"/>
            <a:r>
              <a:rPr lang="en-US" altLang="en-US"/>
              <a:t>S</a:t>
            </a:r>
          </a:p>
        </p:txBody>
      </p:sp>
      <p:sp>
        <p:nvSpPr>
          <p:cNvPr id="4104" name="TextBox 18"/>
          <p:cNvSpPr txBox="1">
            <a:spLocks noChangeArrowheads="1"/>
          </p:cNvSpPr>
          <p:nvPr/>
        </p:nvSpPr>
        <p:spPr bwMode="auto">
          <a:xfrm>
            <a:off x="4735117" y="5184775"/>
            <a:ext cx="239315" cy="369888"/>
          </a:xfrm>
          <a:prstGeom prst="rect">
            <a:avLst/>
          </a:prstGeom>
          <a:noFill/>
          <a:ln w="9525">
            <a:noFill/>
            <a:miter lim="800000"/>
            <a:headEnd/>
            <a:tailEnd/>
          </a:ln>
        </p:spPr>
        <p:txBody>
          <a:bodyPr>
            <a:spAutoFit/>
          </a:bodyPr>
          <a:lstStyle/>
          <a:p>
            <a:pPr eaLnBrk="1" hangingPunct="1"/>
            <a:r>
              <a:rPr lang="en-US" altLang="en-US"/>
              <a:t>S</a:t>
            </a:r>
          </a:p>
        </p:txBody>
      </p:sp>
      <p:sp>
        <p:nvSpPr>
          <p:cNvPr id="4105" name="TextBox 19"/>
          <p:cNvSpPr txBox="1">
            <a:spLocks noChangeArrowheads="1"/>
          </p:cNvSpPr>
          <p:nvPr/>
        </p:nvSpPr>
        <p:spPr bwMode="auto">
          <a:xfrm>
            <a:off x="5641181" y="5149850"/>
            <a:ext cx="239316" cy="368300"/>
          </a:xfrm>
          <a:prstGeom prst="rect">
            <a:avLst/>
          </a:prstGeom>
          <a:noFill/>
          <a:ln w="9525">
            <a:noFill/>
            <a:miter lim="800000"/>
            <a:headEnd/>
            <a:tailEnd/>
          </a:ln>
        </p:spPr>
        <p:txBody>
          <a:bodyPr>
            <a:spAutoFit/>
          </a:bodyPr>
          <a:lstStyle/>
          <a:p>
            <a:pPr eaLnBrk="1" hangingPunct="1"/>
            <a:r>
              <a:rPr lang="en-US" altLang="en-US"/>
              <a:t>S</a:t>
            </a:r>
          </a:p>
        </p:txBody>
      </p:sp>
      <p:sp>
        <p:nvSpPr>
          <p:cNvPr id="4106" name="TextBox 20"/>
          <p:cNvSpPr txBox="1">
            <a:spLocks noChangeArrowheads="1"/>
          </p:cNvSpPr>
          <p:nvPr/>
        </p:nvSpPr>
        <p:spPr bwMode="auto">
          <a:xfrm>
            <a:off x="6585348" y="4927600"/>
            <a:ext cx="240506" cy="368300"/>
          </a:xfrm>
          <a:prstGeom prst="rect">
            <a:avLst/>
          </a:prstGeom>
          <a:noFill/>
          <a:ln w="9525">
            <a:noFill/>
            <a:miter lim="800000"/>
            <a:headEnd/>
            <a:tailEnd/>
          </a:ln>
        </p:spPr>
        <p:txBody>
          <a:bodyPr>
            <a:spAutoFit/>
          </a:bodyPr>
          <a:lstStyle/>
          <a:p>
            <a:pPr eaLnBrk="1" hangingPunct="1"/>
            <a:r>
              <a:rPr lang="en-US" altLang="en-US"/>
              <a:t>S</a:t>
            </a:r>
          </a:p>
        </p:txBody>
      </p:sp>
      <p:sp>
        <p:nvSpPr>
          <p:cNvPr id="11" name="TextBox 10"/>
          <p:cNvSpPr txBox="1"/>
          <p:nvPr/>
        </p:nvSpPr>
        <p:spPr>
          <a:xfrm>
            <a:off x="2971800" y="1752600"/>
            <a:ext cx="3264227" cy="369332"/>
          </a:xfrm>
          <a:prstGeom prst="rect">
            <a:avLst/>
          </a:prstGeom>
          <a:noFill/>
        </p:spPr>
        <p:txBody>
          <a:bodyPr wrap="none" rtlCol="0">
            <a:spAutoFit/>
          </a:bodyPr>
          <a:lstStyle/>
          <a:p>
            <a:r>
              <a:rPr lang="en-US" dirty="0" smtClean="0"/>
              <a:t>Infestation occurred </a:t>
            </a:r>
            <a:r>
              <a:rPr lang="en-US" dirty="0" smtClean="0">
                <a:solidFill>
                  <a:srgbClr val="C00000"/>
                </a:solidFill>
              </a:rPr>
              <a:t>pre-heading</a:t>
            </a:r>
            <a:endParaRPr lang="en-US" dirty="0">
              <a:solidFill>
                <a:srgbClr val="C00000"/>
              </a:solidFill>
            </a:endParaRPr>
          </a:p>
        </p:txBody>
      </p:sp>
      <p:sp>
        <p:nvSpPr>
          <p:cNvPr id="12" name="TextBox 11"/>
          <p:cNvSpPr txBox="1"/>
          <p:nvPr/>
        </p:nvSpPr>
        <p:spPr>
          <a:xfrm>
            <a:off x="3810000" y="1295400"/>
            <a:ext cx="1294137" cy="369332"/>
          </a:xfrm>
          <a:prstGeom prst="rect">
            <a:avLst/>
          </a:prstGeom>
          <a:noFill/>
        </p:spPr>
        <p:txBody>
          <a:bodyPr wrap="none" rtlCol="0">
            <a:spAutoFit/>
          </a:bodyPr>
          <a:lstStyle/>
          <a:p>
            <a:r>
              <a:rPr lang="en-US" dirty="0" smtClean="0"/>
              <a:t>TN- Stewart</a:t>
            </a:r>
            <a:endParaRPr lang="en-US" dirty="0"/>
          </a:p>
        </p:txBody>
      </p:sp>
      <p:sp>
        <p:nvSpPr>
          <p:cNvPr id="13" name="TextBox 12"/>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defRPr/>
            </a:pPr>
            <a:r>
              <a:rPr lang="en-US" sz="3200" b="1" dirty="0" smtClean="0"/>
              <a:t>Evaluating Reduced and Combinations - Georgia</a:t>
            </a:r>
            <a:endParaRPr lang="en-US" sz="3200" b="1" dirty="0"/>
          </a:p>
        </p:txBody>
      </p:sp>
      <p:graphicFrame>
        <p:nvGraphicFramePr>
          <p:cNvPr id="5122" name="Content Placeholder 8"/>
          <p:cNvGraphicFramePr>
            <a:graphicFrameLocks noGrp="1"/>
          </p:cNvGraphicFramePr>
          <p:nvPr>
            <p:ph sz="quarter" idx="10"/>
          </p:nvPr>
        </p:nvGraphicFramePr>
        <p:xfrm>
          <a:off x="304800" y="2209800"/>
          <a:ext cx="8532813" cy="3886200"/>
        </p:xfrm>
        <a:graphic>
          <a:graphicData uri="http://schemas.openxmlformats.org/presentationml/2006/ole">
            <p:oleObj spid="_x0000_s189442" name="Chart" r:id="rId4" imgW="11278577" imgH="4432176" progId="Excel.Sheet.8">
              <p:embed/>
            </p:oleObj>
          </a:graphicData>
        </a:graphic>
      </p:graphicFrame>
      <p:sp>
        <p:nvSpPr>
          <p:cNvPr id="5124" name="TextBox 1"/>
          <p:cNvSpPr txBox="1">
            <a:spLocks noChangeArrowheads="1"/>
          </p:cNvSpPr>
          <p:nvPr/>
        </p:nvSpPr>
        <p:spPr bwMode="auto">
          <a:xfrm>
            <a:off x="1905000" y="6096000"/>
            <a:ext cx="4562275" cy="400110"/>
          </a:xfrm>
          <a:prstGeom prst="rect">
            <a:avLst/>
          </a:prstGeom>
          <a:noFill/>
          <a:ln w="9525">
            <a:noFill/>
            <a:miter lim="800000"/>
            <a:headEnd/>
            <a:tailEnd/>
          </a:ln>
        </p:spPr>
        <p:txBody>
          <a:bodyPr wrap="none">
            <a:spAutoFit/>
          </a:bodyPr>
          <a:lstStyle/>
          <a:p>
            <a:pPr eaLnBrk="1" hangingPunct="1"/>
            <a:r>
              <a:rPr lang="en-US" altLang="en-US" sz="2000" dirty="0">
                <a:solidFill>
                  <a:schemeClr val="bg1">
                    <a:lumMod val="50000"/>
                  </a:schemeClr>
                </a:solidFill>
              </a:rPr>
              <a:t>Lorsban (16 oz), </a:t>
            </a:r>
            <a:r>
              <a:rPr lang="en-US" altLang="en-US" sz="2000" dirty="0" err="1">
                <a:solidFill>
                  <a:schemeClr val="bg1">
                    <a:lumMod val="50000"/>
                  </a:schemeClr>
                </a:solidFill>
              </a:rPr>
              <a:t>Pyreth</a:t>
            </a:r>
            <a:r>
              <a:rPr lang="en-US" altLang="en-US" sz="2000" dirty="0">
                <a:solidFill>
                  <a:schemeClr val="bg1">
                    <a:lumMod val="50000"/>
                  </a:schemeClr>
                </a:solidFill>
              </a:rPr>
              <a:t> (Karate Z, 1.92 oz) </a:t>
            </a:r>
          </a:p>
        </p:txBody>
      </p:sp>
      <p:sp>
        <p:nvSpPr>
          <p:cNvPr id="5125" name="TextBox 5"/>
          <p:cNvSpPr txBox="1">
            <a:spLocks noChangeArrowheads="1"/>
          </p:cNvSpPr>
          <p:nvPr/>
        </p:nvSpPr>
        <p:spPr bwMode="auto">
          <a:xfrm>
            <a:off x="3757613" y="5232400"/>
            <a:ext cx="239316" cy="369888"/>
          </a:xfrm>
          <a:prstGeom prst="rect">
            <a:avLst/>
          </a:prstGeom>
          <a:noFill/>
          <a:ln w="9525">
            <a:noFill/>
            <a:miter lim="800000"/>
            <a:headEnd/>
            <a:tailEnd/>
          </a:ln>
        </p:spPr>
        <p:txBody>
          <a:bodyPr>
            <a:spAutoFit/>
          </a:bodyPr>
          <a:lstStyle/>
          <a:p>
            <a:pPr eaLnBrk="1" hangingPunct="1"/>
            <a:r>
              <a:rPr lang="en-US" altLang="en-US"/>
              <a:t>S</a:t>
            </a:r>
          </a:p>
        </p:txBody>
      </p:sp>
      <p:sp>
        <p:nvSpPr>
          <p:cNvPr id="5126" name="TextBox 6"/>
          <p:cNvSpPr txBox="1">
            <a:spLocks noChangeArrowheads="1"/>
          </p:cNvSpPr>
          <p:nvPr/>
        </p:nvSpPr>
        <p:spPr bwMode="auto">
          <a:xfrm>
            <a:off x="3207544" y="5232400"/>
            <a:ext cx="239316" cy="369888"/>
          </a:xfrm>
          <a:prstGeom prst="rect">
            <a:avLst/>
          </a:prstGeom>
          <a:noFill/>
          <a:ln w="9525">
            <a:noFill/>
            <a:miter lim="800000"/>
            <a:headEnd/>
            <a:tailEnd/>
          </a:ln>
        </p:spPr>
        <p:txBody>
          <a:bodyPr>
            <a:spAutoFit/>
          </a:bodyPr>
          <a:lstStyle/>
          <a:p>
            <a:pPr eaLnBrk="1" hangingPunct="1"/>
            <a:r>
              <a:rPr lang="en-US" altLang="en-US"/>
              <a:t>S</a:t>
            </a:r>
          </a:p>
        </p:txBody>
      </p:sp>
      <p:sp>
        <p:nvSpPr>
          <p:cNvPr id="5127" name="TextBox 9"/>
          <p:cNvSpPr txBox="1">
            <a:spLocks noChangeArrowheads="1"/>
          </p:cNvSpPr>
          <p:nvPr/>
        </p:nvSpPr>
        <p:spPr bwMode="auto">
          <a:xfrm>
            <a:off x="4271963" y="5253038"/>
            <a:ext cx="239316" cy="368300"/>
          </a:xfrm>
          <a:prstGeom prst="rect">
            <a:avLst/>
          </a:prstGeom>
          <a:noFill/>
          <a:ln w="9525">
            <a:noFill/>
            <a:miter lim="800000"/>
            <a:headEnd/>
            <a:tailEnd/>
          </a:ln>
        </p:spPr>
        <p:txBody>
          <a:bodyPr>
            <a:spAutoFit/>
          </a:bodyPr>
          <a:lstStyle/>
          <a:p>
            <a:pPr eaLnBrk="1" hangingPunct="1"/>
            <a:r>
              <a:rPr lang="en-US" altLang="en-US"/>
              <a:t>S</a:t>
            </a:r>
          </a:p>
        </p:txBody>
      </p:sp>
      <p:sp>
        <p:nvSpPr>
          <p:cNvPr id="5128" name="TextBox 10"/>
          <p:cNvSpPr txBox="1">
            <a:spLocks noChangeArrowheads="1"/>
          </p:cNvSpPr>
          <p:nvPr/>
        </p:nvSpPr>
        <p:spPr bwMode="auto">
          <a:xfrm>
            <a:off x="5399485" y="5280025"/>
            <a:ext cx="239315" cy="368300"/>
          </a:xfrm>
          <a:prstGeom prst="rect">
            <a:avLst/>
          </a:prstGeom>
          <a:noFill/>
          <a:ln w="9525">
            <a:noFill/>
            <a:miter lim="800000"/>
            <a:headEnd/>
            <a:tailEnd/>
          </a:ln>
        </p:spPr>
        <p:txBody>
          <a:bodyPr>
            <a:spAutoFit/>
          </a:bodyPr>
          <a:lstStyle/>
          <a:p>
            <a:pPr eaLnBrk="1" hangingPunct="1"/>
            <a:r>
              <a:rPr lang="en-US" altLang="en-US"/>
              <a:t>S</a:t>
            </a:r>
          </a:p>
        </p:txBody>
      </p:sp>
      <p:sp>
        <p:nvSpPr>
          <p:cNvPr id="5129" name="TextBox 11"/>
          <p:cNvSpPr txBox="1">
            <a:spLocks noChangeArrowheads="1"/>
          </p:cNvSpPr>
          <p:nvPr/>
        </p:nvSpPr>
        <p:spPr bwMode="auto">
          <a:xfrm>
            <a:off x="6500813" y="5280025"/>
            <a:ext cx="239316" cy="368300"/>
          </a:xfrm>
          <a:prstGeom prst="rect">
            <a:avLst/>
          </a:prstGeom>
          <a:noFill/>
          <a:ln w="9525">
            <a:noFill/>
            <a:miter lim="800000"/>
            <a:headEnd/>
            <a:tailEnd/>
          </a:ln>
        </p:spPr>
        <p:txBody>
          <a:bodyPr>
            <a:spAutoFit/>
          </a:bodyPr>
          <a:lstStyle/>
          <a:p>
            <a:pPr eaLnBrk="1" hangingPunct="1"/>
            <a:r>
              <a:rPr lang="en-US" altLang="en-US"/>
              <a:t>S</a:t>
            </a:r>
          </a:p>
        </p:txBody>
      </p:sp>
      <p:sp>
        <p:nvSpPr>
          <p:cNvPr id="10" name="TextBox 9"/>
          <p:cNvSpPr txBox="1"/>
          <p:nvPr/>
        </p:nvSpPr>
        <p:spPr>
          <a:xfrm>
            <a:off x="3048000" y="1600200"/>
            <a:ext cx="3250955" cy="369332"/>
          </a:xfrm>
          <a:prstGeom prst="rect">
            <a:avLst/>
          </a:prstGeom>
          <a:noFill/>
        </p:spPr>
        <p:txBody>
          <a:bodyPr wrap="none" rtlCol="0">
            <a:spAutoFit/>
          </a:bodyPr>
          <a:lstStyle/>
          <a:p>
            <a:r>
              <a:rPr lang="en-US" dirty="0" smtClean="0"/>
              <a:t>Infestation occurred at flowering</a:t>
            </a:r>
            <a:endParaRPr lang="en-US" dirty="0"/>
          </a:p>
        </p:txBody>
      </p:sp>
      <p:sp>
        <p:nvSpPr>
          <p:cNvPr id="11" name="TextBox 10"/>
          <p:cNvSpPr txBox="1"/>
          <p:nvPr/>
        </p:nvSpPr>
        <p:spPr>
          <a:xfrm>
            <a:off x="3581400" y="1295400"/>
            <a:ext cx="1258165" cy="369332"/>
          </a:xfrm>
          <a:prstGeom prst="rect">
            <a:avLst/>
          </a:prstGeom>
          <a:noFill/>
        </p:spPr>
        <p:txBody>
          <a:bodyPr wrap="none" rtlCol="0">
            <a:spAutoFit/>
          </a:bodyPr>
          <a:lstStyle/>
          <a:p>
            <a:r>
              <a:rPr lang="en-US" dirty="0" smtClean="0"/>
              <a:t>GA - </a:t>
            </a:r>
            <a:r>
              <a:rPr lang="en-US" dirty="0" err="1" smtClean="0"/>
              <a:t>Buntin</a:t>
            </a:r>
            <a:endParaRPr lang="en-US" dirty="0"/>
          </a:p>
        </p:txBody>
      </p:sp>
      <p:sp>
        <p:nvSpPr>
          <p:cNvPr id="12" name="TextBox 11"/>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38400" y="228600"/>
            <a:ext cx="6324600" cy="990600"/>
          </a:xfrm>
        </p:spPr>
        <p:txBody>
          <a:bodyPr>
            <a:noAutofit/>
          </a:bodyPr>
          <a:lstStyle/>
          <a:p>
            <a:pPr>
              <a:defRPr/>
            </a:pPr>
            <a:r>
              <a:rPr lang="en-US" sz="3200" b="1" dirty="0" smtClean="0"/>
              <a:t>Evaluating Reduced Rates and Combinations - Oklahoma</a:t>
            </a:r>
            <a:endParaRPr lang="en-US" sz="3200" b="1" dirty="0"/>
          </a:p>
        </p:txBody>
      </p:sp>
      <p:graphicFrame>
        <p:nvGraphicFramePr>
          <p:cNvPr id="6146" name="Content Placeholder 8"/>
          <p:cNvGraphicFramePr>
            <a:graphicFrameLocks noGrp="1"/>
          </p:cNvGraphicFramePr>
          <p:nvPr>
            <p:ph sz="quarter" idx="10"/>
          </p:nvPr>
        </p:nvGraphicFramePr>
        <p:xfrm>
          <a:off x="304800" y="2171700"/>
          <a:ext cx="8532813" cy="3429000"/>
        </p:xfrm>
        <a:graphic>
          <a:graphicData uri="http://schemas.openxmlformats.org/presentationml/2006/ole">
            <p:oleObj spid="_x0000_s190466" name="Chart" r:id="rId4" imgW="11302964" imgH="4541914" progId="Excel.Sheet.8">
              <p:embed/>
            </p:oleObj>
          </a:graphicData>
        </a:graphic>
      </p:graphicFrame>
      <p:sp>
        <p:nvSpPr>
          <p:cNvPr id="4" name="TextBox 3"/>
          <p:cNvSpPr txBox="1"/>
          <p:nvPr/>
        </p:nvSpPr>
        <p:spPr>
          <a:xfrm>
            <a:off x="3886200" y="1371600"/>
            <a:ext cx="1291251" cy="369332"/>
          </a:xfrm>
          <a:prstGeom prst="rect">
            <a:avLst/>
          </a:prstGeom>
          <a:noFill/>
        </p:spPr>
        <p:txBody>
          <a:bodyPr wrap="none" rtlCol="0">
            <a:spAutoFit/>
          </a:bodyPr>
          <a:lstStyle/>
          <a:p>
            <a:r>
              <a:rPr lang="en-US" dirty="0" smtClean="0"/>
              <a:t>OK - </a:t>
            </a:r>
            <a:r>
              <a:rPr lang="en-US" dirty="0" err="1" smtClean="0"/>
              <a:t>Zarrabi</a:t>
            </a:r>
            <a:endParaRPr lang="en-US" dirty="0"/>
          </a:p>
        </p:txBody>
      </p:sp>
      <p:sp>
        <p:nvSpPr>
          <p:cNvPr id="6" name="TextBox 5"/>
          <p:cNvSpPr txBox="1"/>
          <p:nvPr/>
        </p:nvSpPr>
        <p:spPr>
          <a:xfrm>
            <a:off x="2819400" y="1752600"/>
            <a:ext cx="3422988" cy="369332"/>
          </a:xfrm>
          <a:prstGeom prst="rect">
            <a:avLst/>
          </a:prstGeom>
          <a:noFill/>
        </p:spPr>
        <p:txBody>
          <a:bodyPr wrap="none" rtlCol="0">
            <a:spAutoFit/>
          </a:bodyPr>
          <a:lstStyle/>
          <a:p>
            <a:r>
              <a:rPr lang="en-US" dirty="0" smtClean="0"/>
              <a:t>SCA infestation occurred flowering</a:t>
            </a:r>
            <a:endParaRPr lang="en-US" dirty="0"/>
          </a:p>
        </p:txBody>
      </p:sp>
      <p:sp>
        <p:nvSpPr>
          <p:cNvPr id="7" name="TextBox 6"/>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38400" y="228600"/>
            <a:ext cx="6324600" cy="990600"/>
          </a:xfrm>
        </p:spPr>
        <p:txBody>
          <a:bodyPr>
            <a:normAutofit fontScale="90000"/>
          </a:bodyPr>
          <a:lstStyle/>
          <a:p>
            <a:pPr>
              <a:defRPr/>
            </a:pPr>
            <a:r>
              <a:rPr lang="en-US" sz="3600" b="1" dirty="0" smtClean="0"/>
              <a:t>Evaluating Reduced Rates and Combinations – South Carolina</a:t>
            </a:r>
            <a:endParaRPr lang="en-US" sz="3600" b="1" dirty="0"/>
          </a:p>
        </p:txBody>
      </p:sp>
      <p:graphicFrame>
        <p:nvGraphicFramePr>
          <p:cNvPr id="7170" name="Content Placeholder 8"/>
          <p:cNvGraphicFramePr>
            <a:graphicFrameLocks noGrp="1"/>
          </p:cNvGraphicFramePr>
          <p:nvPr>
            <p:ph sz="quarter" idx="10"/>
          </p:nvPr>
        </p:nvGraphicFramePr>
        <p:xfrm>
          <a:off x="304800" y="2209800"/>
          <a:ext cx="8532813" cy="3810000"/>
        </p:xfrm>
        <a:graphic>
          <a:graphicData uri="http://schemas.openxmlformats.org/presentationml/2006/ole">
            <p:oleObj spid="_x0000_s191490" name="Chart" r:id="rId4" imgW="11278577" imgH="4432176" progId="Excel.Sheet.8">
              <p:embed/>
            </p:oleObj>
          </a:graphicData>
        </a:graphic>
      </p:graphicFrame>
      <p:sp>
        <p:nvSpPr>
          <p:cNvPr id="7172" name="TextBox 1"/>
          <p:cNvSpPr txBox="1">
            <a:spLocks noChangeArrowheads="1"/>
          </p:cNvSpPr>
          <p:nvPr/>
        </p:nvSpPr>
        <p:spPr bwMode="auto">
          <a:xfrm>
            <a:off x="1905000" y="6172200"/>
            <a:ext cx="4739631" cy="400110"/>
          </a:xfrm>
          <a:prstGeom prst="rect">
            <a:avLst/>
          </a:prstGeom>
          <a:noFill/>
          <a:ln w="9525">
            <a:noFill/>
            <a:miter lim="800000"/>
            <a:headEnd/>
            <a:tailEnd/>
          </a:ln>
        </p:spPr>
        <p:txBody>
          <a:bodyPr wrap="none">
            <a:spAutoFit/>
          </a:bodyPr>
          <a:lstStyle/>
          <a:p>
            <a:pPr eaLnBrk="1" hangingPunct="1"/>
            <a:r>
              <a:rPr lang="en-US" altLang="en-US" sz="2000" dirty="0">
                <a:solidFill>
                  <a:schemeClr val="bg1">
                    <a:lumMod val="50000"/>
                  </a:schemeClr>
                </a:solidFill>
              </a:rPr>
              <a:t>Lorsban (16 oz), </a:t>
            </a:r>
            <a:r>
              <a:rPr lang="en-US" altLang="en-US" sz="2000" dirty="0" err="1">
                <a:solidFill>
                  <a:schemeClr val="bg1">
                    <a:lumMod val="50000"/>
                  </a:schemeClr>
                </a:solidFill>
              </a:rPr>
              <a:t>Pyreth</a:t>
            </a:r>
            <a:r>
              <a:rPr lang="en-US" altLang="en-US" sz="2000" dirty="0">
                <a:solidFill>
                  <a:schemeClr val="bg1">
                    <a:lumMod val="50000"/>
                  </a:schemeClr>
                </a:solidFill>
              </a:rPr>
              <a:t> (</a:t>
            </a:r>
            <a:r>
              <a:rPr lang="en-US" altLang="en-US" sz="2000" dirty="0" err="1">
                <a:solidFill>
                  <a:schemeClr val="bg1">
                    <a:lumMod val="50000"/>
                  </a:schemeClr>
                </a:solidFill>
              </a:rPr>
              <a:t>Bifenthrin</a:t>
            </a:r>
            <a:r>
              <a:rPr lang="en-US" altLang="en-US" sz="2000" dirty="0">
                <a:solidFill>
                  <a:schemeClr val="bg1">
                    <a:lumMod val="50000"/>
                  </a:schemeClr>
                </a:solidFill>
              </a:rPr>
              <a:t> 2E, 5 oz) </a:t>
            </a:r>
          </a:p>
        </p:txBody>
      </p:sp>
      <p:sp>
        <p:nvSpPr>
          <p:cNvPr id="7173" name="TextBox 6"/>
          <p:cNvSpPr txBox="1">
            <a:spLocks noChangeArrowheads="1"/>
          </p:cNvSpPr>
          <p:nvPr/>
        </p:nvSpPr>
        <p:spPr bwMode="auto">
          <a:xfrm>
            <a:off x="6451998" y="4608513"/>
            <a:ext cx="239315" cy="368300"/>
          </a:xfrm>
          <a:prstGeom prst="rect">
            <a:avLst/>
          </a:prstGeom>
          <a:noFill/>
          <a:ln w="9525">
            <a:noFill/>
            <a:miter lim="800000"/>
            <a:headEnd/>
            <a:tailEnd/>
          </a:ln>
        </p:spPr>
        <p:txBody>
          <a:bodyPr>
            <a:spAutoFit/>
          </a:bodyPr>
          <a:lstStyle/>
          <a:p>
            <a:pPr eaLnBrk="1" hangingPunct="1"/>
            <a:r>
              <a:rPr lang="en-US" altLang="en-US"/>
              <a:t>S</a:t>
            </a:r>
          </a:p>
        </p:txBody>
      </p:sp>
      <p:sp>
        <p:nvSpPr>
          <p:cNvPr id="7174" name="TextBox 7"/>
          <p:cNvSpPr txBox="1">
            <a:spLocks noChangeArrowheads="1"/>
          </p:cNvSpPr>
          <p:nvPr/>
        </p:nvSpPr>
        <p:spPr bwMode="auto">
          <a:xfrm>
            <a:off x="5395913" y="3903664"/>
            <a:ext cx="239316" cy="369887"/>
          </a:xfrm>
          <a:prstGeom prst="rect">
            <a:avLst/>
          </a:prstGeom>
          <a:noFill/>
          <a:ln w="9525">
            <a:noFill/>
            <a:miter lim="800000"/>
            <a:headEnd/>
            <a:tailEnd/>
          </a:ln>
        </p:spPr>
        <p:txBody>
          <a:bodyPr>
            <a:spAutoFit/>
          </a:bodyPr>
          <a:lstStyle/>
          <a:p>
            <a:pPr eaLnBrk="1" hangingPunct="1"/>
            <a:r>
              <a:rPr lang="en-US" altLang="en-US"/>
              <a:t>S</a:t>
            </a:r>
          </a:p>
        </p:txBody>
      </p:sp>
      <p:sp>
        <p:nvSpPr>
          <p:cNvPr id="7175" name="TextBox 9"/>
          <p:cNvSpPr txBox="1">
            <a:spLocks noChangeArrowheads="1"/>
          </p:cNvSpPr>
          <p:nvPr/>
        </p:nvSpPr>
        <p:spPr bwMode="auto">
          <a:xfrm>
            <a:off x="4318398" y="5073650"/>
            <a:ext cx="239315" cy="368300"/>
          </a:xfrm>
          <a:prstGeom prst="rect">
            <a:avLst/>
          </a:prstGeom>
          <a:noFill/>
          <a:ln w="9525">
            <a:noFill/>
            <a:miter lim="800000"/>
            <a:headEnd/>
            <a:tailEnd/>
          </a:ln>
        </p:spPr>
        <p:txBody>
          <a:bodyPr>
            <a:spAutoFit/>
          </a:bodyPr>
          <a:lstStyle/>
          <a:p>
            <a:pPr eaLnBrk="1" hangingPunct="1"/>
            <a:r>
              <a:rPr lang="en-US" altLang="en-US"/>
              <a:t>S</a:t>
            </a:r>
          </a:p>
        </p:txBody>
      </p:sp>
      <p:sp>
        <p:nvSpPr>
          <p:cNvPr id="7176" name="TextBox 10"/>
          <p:cNvSpPr txBox="1">
            <a:spLocks noChangeArrowheads="1"/>
          </p:cNvSpPr>
          <p:nvPr/>
        </p:nvSpPr>
        <p:spPr bwMode="auto">
          <a:xfrm>
            <a:off x="3757613" y="4729164"/>
            <a:ext cx="239316" cy="369887"/>
          </a:xfrm>
          <a:prstGeom prst="rect">
            <a:avLst/>
          </a:prstGeom>
          <a:noFill/>
          <a:ln w="9525">
            <a:noFill/>
            <a:miter lim="800000"/>
            <a:headEnd/>
            <a:tailEnd/>
          </a:ln>
        </p:spPr>
        <p:txBody>
          <a:bodyPr>
            <a:spAutoFit/>
          </a:bodyPr>
          <a:lstStyle/>
          <a:p>
            <a:pPr eaLnBrk="1" hangingPunct="1"/>
            <a:r>
              <a:rPr lang="en-US" altLang="en-US"/>
              <a:t>S</a:t>
            </a:r>
          </a:p>
        </p:txBody>
      </p:sp>
      <p:sp>
        <p:nvSpPr>
          <p:cNvPr id="7177" name="TextBox 11"/>
          <p:cNvSpPr txBox="1">
            <a:spLocks noChangeArrowheads="1"/>
          </p:cNvSpPr>
          <p:nvPr/>
        </p:nvSpPr>
        <p:spPr bwMode="auto">
          <a:xfrm>
            <a:off x="3196829" y="4586289"/>
            <a:ext cx="240506" cy="369887"/>
          </a:xfrm>
          <a:prstGeom prst="rect">
            <a:avLst/>
          </a:prstGeom>
          <a:noFill/>
          <a:ln w="9525">
            <a:noFill/>
            <a:miter lim="800000"/>
            <a:headEnd/>
            <a:tailEnd/>
          </a:ln>
        </p:spPr>
        <p:txBody>
          <a:bodyPr>
            <a:spAutoFit/>
          </a:bodyPr>
          <a:lstStyle/>
          <a:p>
            <a:pPr eaLnBrk="1" hangingPunct="1"/>
            <a:r>
              <a:rPr lang="en-US" altLang="en-US"/>
              <a:t>S</a:t>
            </a:r>
          </a:p>
        </p:txBody>
      </p:sp>
      <p:sp>
        <p:nvSpPr>
          <p:cNvPr id="10" name="TextBox 9"/>
          <p:cNvSpPr txBox="1"/>
          <p:nvPr/>
        </p:nvSpPr>
        <p:spPr>
          <a:xfrm>
            <a:off x="3429000" y="1371600"/>
            <a:ext cx="2255426" cy="369332"/>
          </a:xfrm>
          <a:prstGeom prst="rect">
            <a:avLst/>
          </a:prstGeom>
          <a:noFill/>
        </p:spPr>
        <p:txBody>
          <a:bodyPr wrap="none" rtlCol="0">
            <a:spAutoFit/>
          </a:bodyPr>
          <a:lstStyle/>
          <a:p>
            <a:r>
              <a:rPr lang="en-US" dirty="0" smtClean="0"/>
              <a:t>Clemson – </a:t>
            </a:r>
            <a:r>
              <a:rPr lang="en-US" dirty="0" err="1" smtClean="0"/>
              <a:t>Reay</a:t>
            </a:r>
            <a:r>
              <a:rPr lang="en-US" dirty="0" smtClean="0"/>
              <a:t>-Jones</a:t>
            </a:r>
            <a:endParaRPr lang="en-US" dirty="0"/>
          </a:p>
        </p:txBody>
      </p:sp>
      <p:sp>
        <p:nvSpPr>
          <p:cNvPr id="11" name="TextBox 10"/>
          <p:cNvSpPr txBox="1"/>
          <p:nvPr/>
        </p:nvSpPr>
        <p:spPr>
          <a:xfrm>
            <a:off x="2743200" y="1828800"/>
            <a:ext cx="3661323" cy="369332"/>
          </a:xfrm>
          <a:prstGeom prst="rect">
            <a:avLst/>
          </a:prstGeom>
          <a:noFill/>
        </p:spPr>
        <p:txBody>
          <a:bodyPr wrap="none" rtlCol="0">
            <a:spAutoFit/>
          </a:bodyPr>
          <a:lstStyle/>
          <a:p>
            <a:r>
              <a:rPr lang="en-US" dirty="0" smtClean="0"/>
              <a:t>SCA infestation occurred at flowering</a:t>
            </a:r>
            <a:endParaRPr lang="en-US" dirty="0"/>
          </a:p>
        </p:txBody>
      </p:sp>
      <p:sp>
        <p:nvSpPr>
          <p:cNvPr id="12" name="TextBox 11"/>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sz="4000" b="1" dirty="0">
                <a:latin typeface="Calibri" panose="020F0502020204030204" pitchFamily="34" charset="0"/>
                <a:ea typeface="Calibri" panose="020F0502020204030204" pitchFamily="34" charset="0"/>
                <a:cs typeface="Times New Roman" panose="02020603050405020304" pitchFamily="18" charset="0"/>
              </a:rPr>
              <a:t>Yield </a:t>
            </a:r>
            <a:r>
              <a:rPr lang="en-US" sz="4000" b="1" dirty="0" smtClean="0">
                <a:latin typeface="Calibri" panose="020F0502020204030204" pitchFamily="34" charset="0"/>
                <a:ea typeface="Calibri" panose="020F0502020204030204" pitchFamily="34" charset="0"/>
                <a:cs typeface="Times New Roman" panose="02020603050405020304" pitchFamily="18" charset="0"/>
              </a:rPr>
              <a:t>(bu/A</a:t>
            </a:r>
            <a:r>
              <a:rPr lang="en-US" sz="4000" b="1" dirty="0">
                <a:latin typeface="Calibri" panose="020F0502020204030204" pitchFamily="34" charset="0"/>
                <a:ea typeface="Calibri" panose="020F0502020204030204" pitchFamily="34" charset="0"/>
                <a:cs typeface="Times New Roman" panose="02020603050405020304" pitchFamily="18" charset="0"/>
              </a:rPr>
              <a:t>) </a:t>
            </a:r>
            <a:r>
              <a:rPr lang="en-US" sz="4000" b="1" dirty="0" smtClean="0">
                <a:latin typeface="Calibri" panose="020F0502020204030204" pitchFamily="34" charset="0"/>
                <a:ea typeface="Calibri" panose="020F0502020204030204" pitchFamily="34" charset="0"/>
                <a:cs typeface="Times New Roman" panose="02020603050405020304" pitchFamily="18" charset="0"/>
              </a:rPr>
              <a:t>of </a:t>
            </a:r>
            <a:r>
              <a:rPr lang="en-US" sz="4000" b="1" dirty="0">
                <a:latin typeface="Calibri" panose="020F0502020204030204" pitchFamily="34" charset="0"/>
                <a:ea typeface="Calibri" panose="020F0502020204030204" pitchFamily="34" charset="0"/>
                <a:cs typeface="Times New Roman" panose="02020603050405020304" pitchFamily="18" charset="0"/>
              </a:rPr>
              <a:t>Standardized Efficacy </a:t>
            </a:r>
            <a:r>
              <a:rPr lang="en-US" sz="4000" b="1" dirty="0" smtClean="0">
                <a:latin typeface="Calibri" panose="020F0502020204030204" pitchFamily="34" charset="0"/>
                <a:ea typeface="Calibri" panose="020F0502020204030204" pitchFamily="34" charset="0"/>
                <a:cs typeface="Times New Roman" panose="02020603050405020304" pitchFamily="18" charset="0"/>
              </a:rPr>
              <a:t>Trials </a:t>
            </a:r>
            <a:r>
              <a:rPr lang="en-US" sz="4000" b="1" dirty="0">
                <a:latin typeface="Calibri" panose="020F0502020204030204" pitchFamily="34" charset="0"/>
                <a:ea typeface="Calibri" panose="020F0502020204030204" pitchFamily="34" charset="0"/>
                <a:cs typeface="Times New Roman" panose="02020603050405020304" pitchFamily="18" charset="0"/>
              </a:rPr>
              <a:t>(2016</a:t>
            </a:r>
            <a:r>
              <a:rPr lang="en-US" sz="4000" b="1" dirty="0" smtClean="0">
                <a:latin typeface="Calibri" panose="020F0502020204030204" pitchFamily="34" charset="0"/>
                <a:ea typeface="Calibri" panose="020F0502020204030204" pitchFamily="34" charset="0"/>
                <a:cs typeface="Times New Roman" panose="02020603050405020304" pitchFamily="18" charset="0"/>
              </a:rPr>
              <a:t>)</a:t>
            </a:r>
            <a:endParaRPr lang="en-US" sz="4000" b="1" dirty="0"/>
          </a:p>
        </p:txBody>
      </p:sp>
      <p:graphicFrame>
        <p:nvGraphicFramePr>
          <p:cNvPr id="4" name="Content Placeholder 3"/>
          <p:cNvGraphicFramePr>
            <a:graphicFrameLocks noGrp="1"/>
          </p:cNvGraphicFramePr>
          <p:nvPr>
            <p:ph sz="quarter" idx="10"/>
          </p:nvPr>
        </p:nvGraphicFramePr>
        <p:xfrm>
          <a:off x="381000" y="1676400"/>
          <a:ext cx="8228942" cy="4367105"/>
        </p:xfrm>
        <a:graphic>
          <a:graphicData uri="http://schemas.openxmlformats.org/drawingml/2006/table">
            <a:tbl>
              <a:tblPr firstRow="1" bandRow="1">
                <a:tableStyleId>{5C22544A-7EE6-4342-B048-85BDC9FD1C3A}</a:tableStyleId>
              </a:tblPr>
              <a:tblGrid>
                <a:gridCol w="1624598"/>
                <a:gridCol w="935909"/>
                <a:gridCol w="977993"/>
                <a:gridCol w="970347"/>
                <a:gridCol w="1006546"/>
                <a:gridCol w="971228"/>
                <a:gridCol w="1742321"/>
              </a:tblGrid>
              <a:tr h="656543">
                <a:tc>
                  <a:txBody>
                    <a:bodyPr/>
                    <a:lstStyle/>
                    <a:p>
                      <a:pPr marL="0" marR="0" algn="ctr">
                        <a:lnSpc>
                          <a:spcPct val="106000"/>
                        </a:lnSpc>
                        <a:spcBef>
                          <a:spcPts val="0"/>
                        </a:spcBef>
                        <a:spcAft>
                          <a:spcPts val="0"/>
                        </a:spcAft>
                      </a:pPr>
                      <a:r>
                        <a:rPr lang="en-US" sz="2000" dirty="0" smtClean="0">
                          <a:effectLst/>
                        </a:rPr>
                        <a:t>Treatment</a:t>
                      </a:r>
                    </a:p>
                    <a:p>
                      <a:pPr marL="0" marR="0" algn="ctr">
                        <a:lnSpc>
                          <a:spcPct val="106000"/>
                        </a:lnSpc>
                        <a:spcBef>
                          <a:spcPts val="0"/>
                        </a:spcBef>
                        <a:spcAft>
                          <a:spcPts val="0"/>
                        </a:spcAft>
                      </a:pPr>
                      <a:r>
                        <a:rPr lang="en-US" sz="2000" dirty="0" smtClean="0">
                          <a:effectLst/>
                        </a:rPr>
                        <a:t>(Oz/Acre)</a:t>
                      </a:r>
                      <a:endParaRPr lang="en-US" sz="2000" b="0" dirty="0">
                        <a:effectLst/>
                        <a:latin typeface="+mn-lt"/>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SC</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AR</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TN-1</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TN-2</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OK</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Average</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r>
              <a:tr h="525654">
                <a:tc>
                  <a:txBody>
                    <a:bodyPr/>
                    <a:lstStyle/>
                    <a:p>
                      <a:pPr marL="0" marR="0" algn="ctr">
                        <a:spcBef>
                          <a:spcPts val="0"/>
                        </a:spcBef>
                        <a:spcAft>
                          <a:spcPts val="0"/>
                        </a:spcAft>
                      </a:pPr>
                      <a:r>
                        <a:rPr lang="en-US" sz="2000" b="1" dirty="0" smtClean="0">
                          <a:effectLst/>
                        </a:rPr>
                        <a:t>Untreated</a:t>
                      </a:r>
                      <a:endParaRPr lang="en-US" sz="2000" b="1" dirty="0">
                        <a:solidFill>
                          <a:srgbClr val="000000"/>
                        </a:solidFill>
                        <a:effectLst/>
                        <a:latin typeface="+mn-lt"/>
                        <a:ea typeface="Calibri" panose="020F0502020204030204" pitchFamily="34" charset="0"/>
                      </a:endParaRPr>
                    </a:p>
                  </a:txBody>
                  <a:tcPr marL="35966" marR="35966" marT="0" marB="0" anchor="ctr"/>
                </a:tc>
                <a:tc>
                  <a:txBody>
                    <a:bodyPr/>
                    <a:lstStyle/>
                    <a:p>
                      <a:pPr marL="0" marR="0" algn="ctr">
                        <a:spcBef>
                          <a:spcPts val="0"/>
                        </a:spcBef>
                        <a:spcAft>
                          <a:spcPts val="0"/>
                        </a:spcAft>
                      </a:pPr>
                      <a:r>
                        <a:rPr lang="en-US" sz="2000" dirty="0" smtClean="0">
                          <a:effectLst/>
                        </a:rPr>
                        <a:t>42.6 a</a:t>
                      </a:r>
                      <a:endParaRPr lang="en-US" sz="2000" b="0" dirty="0">
                        <a:solidFill>
                          <a:srgbClr val="000000"/>
                        </a:solidFill>
                        <a:effectLst/>
                        <a:latin typeface="+mn-lt"/>
                        <a:ea typeface="Calibri" panose="020F0502020204030204" pitchFamily="34" charset="0"/>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39.3 b</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38.1 c</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8.8 c</a:t>
                      </a:r>
                      <a:endParaRPr lang="en-US" sz="2000" b="0" dirty="0">
                        <a:solidFill>
                          <a:schemeClr val="tx1"/>
                        </a:solidFill>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45.6 b</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algn="l">
                        <a:lnSpc>
                          <a:spcPct val="106000"/>
                        </a:lnSpc>
                        <a:spcBef>
                          <a:spcPts val="0"/>
                        </a:spcBef>
                        <a:spcAft>
                          <a:spcPts val="0"/>
                        </a:spcAft>
                      </a:pPr>
                      <a:r>
                        <a:rPr lang="en-US" sz="2000" b="1" dirty="0" smtClean="0">
                          <a:effectLst/>
                          <a:latin typeface="+mn-lt"/>
                          <a:ea typeface="Calibri" panose="020F0502020204030204" pitchFamily="34" charset="0"/>
                          <a:cs typeface="Times New Roman" panose="02020603050405020304" pitchFamily="18" charset="0"/>
                        </a:rPr>
                        <a:t>           34.9 C</a:t>
                      </a:r>
                      <a:endParaRPr lang="en-US" sz="2000" b="1" dirty="0">
                        <a:effectLst/>
                        <a:latin typeface="+mn-lt"/>
                        <a:ea typeface="Calibri" panose="020F0502020204030204" pitchFamily="34" charset="0"/>
                        <a:cs typeface="Times New Roman" panose="02020603050405020304" pitchFamily="18" charset="0"/>
                      </a:endParaRPr>
                    </a:p>
                  </a:txBody>
                  <a:tcPr marL="35966" marR="35966" marT="0" marB="0" anchor="ctr"/>
                </a:tc>
              </a:tr>
              <a:tr h="581056">
                <a:tc>
                  <a:txBody>
                    <a:bodyPr/>
                    <a:lstStyle/>
                    <a:p>
                      <a:pPr marL="0" marR="0" algn="ctr">
                        <a:spcBef>
                          <a:spcPts val="0"/>
                        </a:spcBef>
                        <a:spcAft>
                          <a:spcPts val="0"/>
                        </a:spcAft>
                      </a:pPr>
                      <a:r>
                        <a:rPr lang="en-US" sz="2000" b="1" dirty="0" smtClean="0">
                          <a:effectLst/>
                        </a:rPr>
                        <a:t>Transform (1.5)</a:t>
                      </a:r>
                      <a:endParaRPr lang="en-US" sz="2000" b="1" dirty="0">
                        <a:solidFill>
                          <a:srgbClr val="000000"/>
                        </a:solidFill>
                        <a:effectLst/>
                        <a:latin typeface="+mn-lt"/>
                        <a:ea typeface="Calibri" panose="020F0502020204030204" pitchFamily="34" charset="0"/>
                      </a:endParaRPr>
                    </a:p>
                  </a:txBody>
                  <a:tcPr marL="35966" marR="35966" marT="0" marB="0" anchor="ctr"/>
                </a:tc>
                <a:tc>
                  <a:txBody>
                    <a:bodyPr/>
                    <a:lstStyle/>
                    <a:p>
                      <a:pPr marL="0" marR="0" algn="ctr">
                        <a:spcBef>
                          <a:spcPts val="0"/>
                        </a:spcBef>
                        <a:spcAft>
                          <a:spcPts val="0"/>
                        </a:spcAft>
                      </a:pPr>
                      <a:r>
                        <a:rPr lang="en-US" sz="2000" dirty="0" smtClean="0">
                          <a:effectLst/>
                        </a:rPr>
                        <a:t>49.1 a</a:t>
                      </a:r>
                      <a:endParaRPr lang="en-US" sz="2000" b="0" dirty="0">
                        <a:solidFill>
                          <a:srgbClr val="000000"/>
                        </a:solidFill>
                        <a:effectLst/>
                        <a:latin typeface="+mn-lt"/>
                        <a:ea typeface="Calibri" panose="020F0502020204030204" pitchFamily="34" charset="0"/>
                      </a:endParaRPr>
                    </a:p>
                  </a:txBody>
                  <a:tcPr marL="35966" marR="35966" marT="0" marB="0" anchor="ctr"/>
                </a:tc>
                <a:tc>
                  <a:txBody>
                    <a:bodyPr/>
                    <a:lstStyle/>
                    <a:p>
                      <a:pPr marL="0" marR="0" indent="0" algn="ctr">
                        <a:lnSpc>
                          <a:spcPct val="106000"/>
                        </a:lnSpc>
                        <a:spcBef>
                          <a:spcPts val="0"/>
                        </a:spcBef>
                        <a:spcAft>
                          <a:spcPts val="0"/>
                        </a:spcAft>
                        <a:buNone/>
                      </a:pPr>
                      <a:r>
                        <a:rPr lang="en-US" sz="2000" dirty="0" smtClean="0">
                          <a:effectLst/>
                        </a:rPr>
                        <a:t>41.3 b</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79.6 ab</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38.3 b</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lvl="0" indent="0" algn="ctr" defTabSz="914400" rtl="0" eaLnBrk="1" fontAlgn="auto" latinLnBrk="0" hangingPunct="1">
                        <a:lnSpc>
                          <a:spcPct val="106000"/>
                        </a:lnSpc>
                        <a:spcBef>
                          <a:spcPts val="0"/>
                        </a:spcBef>
                        <a:spcAft>
                          <a:spcPts val="0"/>
                        </a:spcAft>
                        <a:buClrTx/>
                        <a:buSzTx/>
                        <a:buFontTx/>
                        <a:buNone/>
                        <a:tabLst/>
                        <a:defRPr/>
                      </a:pPr>
                      <a:r>
                        <a:rPr lang="en-US" sz="2000" dirty="0" smtClean="0">
                          <a:effectLst/>
                        </a:rPr>
                        <a:t>80.9</a:t>
                      </a:r>
                      <a:r>
                        <a:rPr lang="en-US" sz="2000" baseline="0" dirty="0" smtClean="0">
                          <a:effectLst/>
                        </a:rPr>
                        <a:t> a</a:t>
                      </a:r>
                      <a:endParaRPr lang="en-US" sz="2000" b="0" dirty="0" smtClean="0">
                        <a:solidFill>
                          <a:schemeClr val="tx1"/>
                        </a:solidFill>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lang="en-US" sz="2000" b="1" dirty="0" smtClean="0">
                          <a:effectLst/>
                        </a:rPr>
                        <a:t>           58.2 BC</a:t>
                      </a:r>
                      <a:endParaRPr lang="en-US" sz="2000" b="1" dirty="0" smtClean="0">
                        <a:solidFill>
                          <a:schemeClr val="tx1"/>
                        </a:solidFill>
                        <a:effectLst/>
                        <a:latin typeface="+mn-lt"/>
                        <a:ea typeface="Calibri" panose="020F0502020204030204" pitchFamily="34" charset="0"/>
                        <a:cs typeface="Times New Roman" panose="02020603050405020304" pitchFamily="18" charset="0"/>
                      </a:endParaRPr>
                    </a:p>
                  </a:txBody>
                  <a:tcPr marL="35966" marR="35966" marT="0" marB="0" anchor="ctr"/>
                </a:tc>
              </a:tr>
              <a:tr h="581056">
                <a:tc>
                  <a:txBody>
                    <a:bodyPr/>
                    <a:lstStyle/>
                    <a:p>
                      <a:pPr marL="0" marR="0" algn="ctr">
                        <a:spcBef>
                          <a:spcPts val="0"/>
                        </a:spcBef>
                        <a:spcAft>
                          <a:spcPts val="0"/>
                        </a:spcAft>
                      </a:pPr>
                      <a:r>
                        <a:rPr lang="en-US" sz="2000" b="1" dirty="0" smtClean="0">
                          <a:effectLst/>
                        </a:rPr>
                        <a:t>Transform (0.75)</a:t>
                      </a:r>
                      <a:endParaRPr lang="en-US" sz="2000" b="1" dirty="0">
                        <a:solidFill>
                          <a:srgbClr val="000000"/>
                        </a:solidFill>
                        <a:effectLst/>
                        <a:latin typeface="+mn-lt"/>
                        <a:ea typeface="Calibri" panose="020F0502020204030204" pitchFamily="34" charset="0"/>
                      </a:endParaRPr>
                    </a:p>
                  </a:txBody>
                  <a:tcPr marL="35966" marR="35966" marT="0" marB="0" anchor="ctr"/>
                </a:tc>
                <a:tc>
                  <a:txBody>
                    <a:bodyPr/>
                    <a:lstStyle/>
                    <a:p>
                      <a:pPr marL="0" marR="0" algn="ctr">
                        <a:spcBef>
                          <a:spcPts val="0"/>
                        </a:spcBef>
                        <a:spcAft>
                          <a:spcPts val="0"/>
                        </a:spcAft>
                      </a:pPr>
                      <a:r>
                        <a:rPr lang="en-US" sz="2000" dirty="0" smtClean="0">
                          <a:effectLst/>
                        </a:rPr>
                        <a:t>48.5 a</a:t>
                      </a:r>
                      <a:endParaRPr lang="en-US" sz="2000" b="0" dirty="0">
                        <a:solidFill>
                          <a:srgbClr val="000000"/>
                        </a:solidFill>
                        <a:effectLst/>
                        <a:latin typeface="+mn-lt"/>
                        <a:ea typeface="Calibri" panose="020F0502020204030204" pitchFamily="34" charset="0"/>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44.8 ab</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64.2 b</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29.4 b</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lvl="0" indent="0" algn="ctr" defTabSz="914400" rtl="0" eaLnBrk="1" fontAlgn="auto" latinLnBrk="0" hangingPunct="1">
                        <a:lnSpc>
                          <a:spcPct val="106000"/>
                        </a:lnSpc>
                        <a:spcBef>
                          <a:spcPts val="0"/>
                        </a:spcBef>
                        <a:spcAft>
                          <a:spcPts val="0"/>
                        </a:spcAft>
                        <a:buClrTx/>
                        <a:buSzTx/>
                        <a:buFontTx/>
                        <a:buNone/>
                        <a:tabLst/>
                        <a:defRPr/>
                      </a:pPr>
                      <a:r>
                        <a:rPr lang="en-US" sz="2000" dirty="0" smtClean="0">
                          <a:effectLst/>
                        </a:rPr>
                        <a:t>75.9 a</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lang="en-US" sz="2000" b="1" dirty="0" smtClean="0">
                          <a:effectLst/>
                        </a:rPr>
                        <a:t>           52.4 C</a:t>
                      </a:r>
                      <a:endParaRPr lang="en-US" sz="2000" b="1" dirty="0">
                        <a:effectLst/>
                        <a:latin typeface="+mn-lt"/>
                        <a:ea typeface="Calibri" panose="020F0502020204030204" pitchFamily="34" charset="0"/>
                        <a:cs typeface="Times New Roman" panose="02020603050405020304" pitchFamily="18" charset="0"/>
                      </a:endParaRPr>
                    </a:p>
                  </a:txBody>
                  <a:tcPr marL="35966" marR="35966" marT="0" marB="0" anchor="ctr"/>
                </a:tc>
              </a:tr>
              <a:tr h="525654">
                <a:tc>
                  <a:txBody>
                    <a:bodyPr/>
                    <a:lstStyle/>
                    <a:p>
                      <a:pPr marL="0" marR="0" algn="ctr">
                        <a:spcBef>
                          <a:spcPts val="0"/>
                        </a:spcBef>
                        <a:spcAft>
                          <a:spcPts val="0"/>
                        </a:spcAft>
                      </a:pPr>
                      <a:r>
                        <a:rPr lang="en-US" sz="2000" b="1" dirty="0" smtClean="0">
                          <a:effectLst/>
                        </a:rPr>
                        <a:t>Sivanto (5.0)</a:t>
                      </a:r>
                      <a:endParaRPr lang="en-US" sz="2000" b="1" dirty="0">
                        <a:solidFill>
                          <a:srgbClr val="000000"/>
                        </a:solidFill>
                        <a:effectLst/>
                        <a:latin typeface="+mn-lt"/>
                        <a:ea typeface="Calibri" panose="020F0502020204030204" pitchFamily="34" charset="0"/>
                      </a:endParaRPr>
                    </a:p>
                  </a:txBody>
                  <a:tcPr marL="35966" marR="35966"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effectLst/>
                        </a:rPr>
                        <a:t>52.9 a</a:t>
                      </a:r>
                      <a:endParaRPr lang="en-US" sz="2000" b="0" dirty="0" smtClean="0">
                        <a:solidFill>
                          <a:srgbClr val="000000"/>
                        </a:solidFill>
                        <a:effectLst/>
                        <a:latin typeface="+mn-lt"/>
                        <a:ea typeface="Calibri" panose="020F0502020204030204" pitchFamily="34" charset="0"/>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57.5 a</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75.5 ab</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82.8 a</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lvl="0" indent="0" algn="ctr" defTabSz="914400" rtl="0" eaLnBrk="1" fontAlgn="auto" latinLnBrk="0" hangingPunct="1">
                        <a:lnSpc>
                          <a:spcPct val="106000"/>
                        </a:lnSpc>
                        <a:spcBef>
                          <a:spcPts val="0"/>
                        </a:spcBef>
                        <a:spcAft>
                          <a:spcPts val="0"/>
                        </a:spcAft>
                        <a:buClrTx/>
                        <a:buSzTx/>
                        <a:buFontTx/>
                        <a:buNone/>
                        <a:tabLst/>
                        <a:defRPr/>
                      </a:pPr>
                      <a:r>
                        <a:rPr lang="en-US" sz="2000" dirty="0" smtClean="0">
                          <a:effectLst/>
                        </a:rPr>
                        <a:t>83.7 a</a:t>
                      </a:r>
                      <a:endParaRPr lang="en-US" sz="2000" b="0" dirty="0" smtClean="0">
                        <a:solidFill>
                          <a:schemeClr val="tx1"/>
                        </a:solidFill>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lang="en-US" sz="2000" b="1" dirty="0" smtClean="0">
                          <a:effectLst/>
                        </a:rPr>
                        <a:t>           70.9 AB</a:t>
                      </a:r>
                      <a:endParaRPr lang="en-US" sz="2000" b="1" dirty="0" smtClean="0">
                        <a:solidFill>
                          <a:schemeClr val="tx1"/>
                        </a:solidFill>
                        <a:effectLst/>
                        <a:latin typeface="+mn-lt"/>
                        <a:ea typeface="Calibri" panose="020F0502020204030204" pitchFamily="34" charset="0"/>
                        <a:cs typeface="Times New Roman" panose="02020603050405020304" pitchFamily="18" charset="0"/>
                      </a:endParaRPr>
                    </a:p>
                  </a:txBody>
                  <a:tcPr marL="35966" marR="35966" marT="0" marB="0" anchor="ctr"/>
                </a:tc>
              </a:tr>
              <a:tr h="525654">
                <a:tc>
                  <a:txBody>
                    <a:bodyPr/>
                    <a:lstStyle/>
                    <a:p>
                      <a:pPr marL="0" marR="0" algn="ctr">
                        <a:spcBef>
                          <a:spcPts val="0"/>
                        </a:spcBef>
                        <a:spcAft>
                          <a:spcPts val="0"/>
                        </a:spcAft>
                      </a:pPr>
                      <a:r>
                        <a:rPr lang="en-US" sz="2000" b="1" dirty="0" smtClean="0">
                          <a:effectLst/>
                        </a:rPr>
                        <a:t>Sivanto (2.5)</a:t>
                      </a:r>
                      <a:endParaRPr lang="en-US" sz="2000" b="1" dirty="0">
                        <a:solidFill>
                          <a:srgbClr val="000000"/>
                        </a:solidFill>
                        <a:effectLst/>
                        <a:latin typeface="+mn-lt"/>
                        <a:ea typeface="Calibri" panose="020F0502020204030204" pitchFamily="34" charset="0"/>
                      </a:endParaRPr>
                    </a:p>
                  </a:txBody>
                  <a:tcPr marL="35966" marR="35966" marT="0" marB="0" anchor="ctr"/>
                </a:tc>
                <a:tc>
                  <a:txBody>
                    <a:bodyPr/>
                    <a:lstStyle/>
                    <a:p>
                      <a:pPr marL="0" marR="0" algn="ctr">
                        <a:spcBef>
                          <a:spcPts val="0"/>
                        </a:spcBef>
                        <a:spcAft>
                          <a:spcPts val="0"/>
                        </a:spcAft>
                      </a:pPr>
                      <a:r>
                        <a:rPr lang="en-US" sz="2000" dirty="0" smtClean="0">
                          <a:effectLst/>
                        </a:rPr>
                        <a:t>67.7 a</a:t>
                      </a:r>
                      <a:endParaRPr lang="en-US" sz="2000" b="0" dirty="0">
                        <a:solidFill>
                          <a:srgbClr val="000000"/>
                        </a:solidFill>
                        <a:effectLst/>
                        <a:latin typeface="+mn-lt"/>
                        <a:ea typeface="Calibri" panose="020F0502020204030204" pitchFamily="34" charset="0"/>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57.0 a</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indent="0" algn="ctr">
                        <a:lnSpc>
                          <a:spcPct val="106000"/>
                        </a:lnSpc>
                        <a:spcBef>
                          <a:spcPts val="0"/>
                        </a:spcBef>
                        <a:spcAft>
                          <a:spcPts val="0"/>
                        </a:spcAft>
                        <a:buNone/>
                      </a:pPr>
                      <a:r>
                        <a:rPr lang="en-US" sz="2000" dirty="0" smtClean="0">
                          <a:effectLst/>
                        </a:rPr>
                        <a:t>83.1 a</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73.8 a</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lvl="0" indent="0" algn="ctr" defTabSz="914400" rtl="0" eaLnBrk="1" fontAlgn="auto" latinLnBrk="0" hangingPunct="1">
                        <a:lnSpc>
                          <a:spcPct val="106000"/>
                        </a:lnSpc>
                        <a:spcBef>
                          <a:spcPts val="0"/>
                        </a:spcBef>
                        <a:spcAft>
                          <a:spcPts val="0"/>
                        </a:spcAft>
                        <a:buClrTx/>
                        <a:buSzTx/>
                        <a:buFontTx/>
                        <a:buNone/>
                        <a:tabLst/>
                        <a:defRPr/>
                      </a:pPr>
                      <a:r>
                        <a:rPr lang="en-US" sz="2000" dirty="0" smtClean="0">
                          <a:effectLst/>
                        </a:rPr>
                        <a:t>76.3 a</a:t>
                      </a:r>
                      <a:endParaRPr lang="en-US" sz="2000" b="0" dirty="0" smtClean="0">
                        <a:solidFill>
                          <a:schemeClr val="tx1"/>
                        </a:solidFill>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lang="en-US" sz="2000" b="1" dirty="0" smtClean="0">
                          <a:effectLst/>
                        </a:rPr>
                        <a:t>           72.1 AB</a:t>
                      </a:r>
                      <a:endParaRPr lang="en-US" sz="2000" b="1" dirty="0" smtClean="0">
                        <a:solidFill>
                          <a:schemeClr val="tx1"/>
                        </a:solidFill>
                        <a:effectLst/>
                        <a:latin typeface="+mn-lt"/>
                        <a:ea typeface="Calibri" panose="020F0502020204030204" pitchFamily="34" charset="0"/>
                        <a:cs typeface="Times New Roman" panose="02020603050405020304" pitchFamily="18" charset="0"/>
                      </a:endParaRPr>
                    </a:p>
                  </a:txBody>
                  <a:tcPr marL="35966" marR="35966" marT="0" marB="0" anchor="ctr"/>
                </a:tc>
              </a:tr>
              <a:tr h="871584">
                <a:tc>
                  <a:txBody>
                    <a:bodyPr/>
                    <a:lstStyle/>
                    <a:p>
                      <a:pPr marL="0" marR="0" algn="ctr">
                        <a:spcBef>
                          <a:spcPts val="0"/>
                        </a:spcBef>
                        <a:spcAft>
                          <a:spcPts val="0"/>
                        </a:spcAft>
                      </a:pPr>
                      <a:r>
                        <a:rPr lang="en-US" sz="2000" b="1" dirty="0" smtClean="0">
                          <a:effectLst/>
                        </a:rPr>
                        <a:t>Transform</a:t>
                      </a:r>
                      <a:r>
                        <a:rPr lang="en-US" sz="2000" b="1" baseline="0" dirty="0" smtClean="0">
                          <a:effectLst/>
                        </a:rPr>
                        <a:t> (0.75)    + Sivanto (2.5)</a:t>
                      </a:r>
                      <a:endParaRPr lang="en-US" sz="2000" b="1" dirty="0">
                        <a:solidFill>
                          <a:srgbClr val="000000"/>
                        </a:solidFill>
                        <a:effectLst/>
                        <a:latin typeface="+mn-lt"/>
                        <a:ea typeface="Calibri" panose="020F0502020204030204" pitchFamily="34" charset="0"/>
                      </a:endParaRPr>
                    </a:p>
                  </a:txBody>
                  <a:tcPr marL="35966" marR="35966" marT="0" marB="0" anchor="ctr"/>
                </a:tc>
                <a:tc>
                  <a:txBody>
                    <a:bodyPr/>
                    <a:lstStyle/>
                    <a:p>
                      <a:pPr marL="0" marR="0" algn="ctr">
                        <a:spcBef>
                          <a:spcPts val="0"/>
                        </a:spcBef>
                        <a:spcAft>
                          <a:spcPts val="0"/>
                        </a:spcAft>
                      </a:pPr>
                      <a:r>
                        <a:rPr lang="en-US" sz="2000" dirty="0" smtClean="0">
                          <a:effectLst/>
                        </a:rPr>
                        <a:t>79.7 a</a:t>
                      </a:r>
                      <a:endParaRPr lang="en-US" sz="2000" b="0" dirty="0">
                        <a:solidFill>
                          <a:srgbClr val="000000"/>
                        </a:solidFill>
                        <a:effectLst/>
                        <a:latin typeface="+mn-lt"/>
                        <a:ea typeface="Calibri" panose="020F0502020204030204" pitchFamily="34" charset="0"/>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49.3</a:t>
                      </a:r>
                      <a:r>
                        <a:rPr lang="en-US" sz="2000" baseline="0" dirty="0" smtClean="0">
                          <a:effectLst/>
                        </a:rPr>
                        <a:t> ab</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indent="0" algn="ctr">
                        <a:lnSpc>
                          <a:spcPct val="106000"/>
                        </a:lnSpc>
                        <a:spcBef>
                          <a:spcPts val="0"/>
                        </a:spcBef>
                        <a:spcAft>
                          <a:spcPts val="0"/>
                        </a:spcAft>
                        <a:buNone/>
                      </a:pPr>
                      <a:r>
                        <a:rPr lang="en-US" sz="2000" dirty="0" smtClean="0">
                          <a:effectLst/>
                        </a:rPr>
                        <a:t>87.7</a:t>
                      </a:r>
                      <a:r>
                        <a:rPr lang="en-US" sz="2000" baseline="0" dirty="0" smtClean="0">
                          <a:effectLst/>
                        </a:rPr>
                        <a:t> a</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algn="ctr">
                        <a:lnSpc>
                          <a:spcPct val="106000"/>
                        </a:lnSpc>
                        <a:spcBef>
                          <a:spcPts val="0"/>
                        </a:spcBef>
                        <a:spcAft>
                          <a:spcPts val="0"/>
                        </a:spcAft>
                      </a:pPr>
                      <a:r>
                        <a:rPr lang="en-US" sz="2000" dirty="0" smtClean="0">
                          <a:effectLst/>
                        </a:rPr>
                        <a:t>85.8 a</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lvl="0" indent="0" algn="ctr" defTabSz="914400" rtl="0" eaLnBrk="1" fontAlgn="auto" latinLnBrk="0" hangingPunct="1">
                        <a:lnSpc>
                          <a:spcPct val="106000"/>
                        </a:lnSpc>
                        <a:spcBef>
                          <a:spcPts val="0"/>
                        </a:spcBef>
                        <a:spcAft>
                          <a:spcPts val="0"/>
                        </a:spcAft>
                        <a:buClrTx/>
                        <a:buSzTx/>
                        <a:buFontTx/>
                        <a:buNone/>
                        <a:tabLst/>
                        <a:defRPr/>
                      </a:pPr>
                      <a:r>
                        <a:rPr lang="en-US" sz="2000" dirty="0" smtClean="0">
                          <a:effectLst/>
                        </a:rPr>
                        <a:t>85.7 a</a:t>
                      </a:r>
                      <a:endParaRPr lang="en-US" sz="2000" b="0" dirty="0">
                        <a:effectLst/>
                        <a:latin typeface="+mn-lt"/>
                        <a:ea typeface="Calibri" panose="020F0502020204030204" pitchFamily="34" charset="0"/>
                        <a:cs typeface="Times New Roman" panose="02020603050405020304" pitchFamily="18" charset="0"/>
                      </a:endParaRPr>
                    </a:p>
                  </a:txBody>
                  <a:tcPr marL="35966" marR="35966" marT="0" marB="0" anchor="ctr"/>
                </a:tc>
                <a:tc>
                  <a:txBody>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lang="en-US" sz="2000" b="1" dirty="0" smtClean="0">
                          <a:effectLst/>
                        </a:rPr>
                        <a:t>           77.4 A</a:t>
                      </a:r>
                      <a:endParaRPr lang="en-US" sz="2000" b="1" dirty="0">
                        <a:effectLst/>
                        <a:latin typeface="+mn-lt"/>
                        <a:ea typeface="Calibri" panose="020F0502020204030204" pitchFamily="34" charset="0"/>
                        <a:cs typeface="Times New Roman" panose="02020603050405020304" pitchFamily="18" charset="0"/>
                      </a:endParaRPr>
                    </a:p>
                  </a:txBody>
                  <a:tcPr marL="35966" marR="35966" marT="0" marB="0" anchor="ctr"/>
                </a:tc>
              </a:tr>
            </a:tbl>
          </a:graphicData>
        </a:graphic>
      </p:graphicFrame>
      <p:sp>
        <p:nvSpPr>
          <p:cNvPr id="5" name="Rectangle 4"/>
          <p:cNvSpPr/>
          <p:nvPr/>
        </p:nvSpPr>
        <p:spPr>
          <a:xfrm>
            <a:off x="7467600" y="2819400"/>
            <a:ext cx="914400" cy="1146175"/>
          </a:xfrm>
          <a:prstGeom prst="rect">
            <a:avLst/>
          </a:prstGeom>
          <a:noFill/>
          <a:ln w="444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7467600" y="4114800"/>
            <a:ext cx="931069" cy="1974850"/>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587" name="TextBox 9"/>
          <p:cNvSpPr txBox="1">
            <a:spLocks noChangeArrowheads="1"/>
          </p:cNvSpPr>
          <p:nvPr/>
        </p:nvSpPr>
        <p:spPr bwMode="auto">
          <a:xfrm>
            <a:off x="2132410" y="6423025"/>
            <a:ext cx="6842322" cy="400110"/>
          </a:xfrm>
          <a:prstGeom prst="rect">
            <a:avLst/>
          </a:prstGeom>
          <a:noFill/>
          <a:ln w="9525">
            <a:noFill/>
            <a:miter lim="800000"/>
            <a:headEnd/>
            <a:tailEnd/>
          </a:ln>
        </p:spPr>
        <p:txBody>
          <a:bodyPr wrap="none">
            <a:spAutoFit/>
          </a:bodyPr>
          <a:lstStyle/>
          <a:p>
            <a:pPr eaLnBrk="1" hangingPunct="1"/>
            <a:r>
              <a:rPr lang="en-US" altLang="en-US" sz="2000" dirty="0">
                <a:solidFill>
                  <a:schemeClr val="bg1"/>
                </a:solidFill>
              </a:rPr>
              <a:t>Significant effect of location on treatment response (P = 0.0046)</a:t>
            </a:r>
          </a:p>
        </p:txBody>
      </p:sp>
      <p:sp>
        <p:nvSpPr>
          <p:cNvPr id="9" name="TextBox 8"/>
          <p:cNvSpPr txBox="1"/>
          <p:nvPr/>
        </p:nvSpPr>
        <p:spPr>
          <a:xfrm>
            <a:off x="2743200" y="1295400"/>
            <a:ext cx="3564374" cy="369332"/>
          </a:xfrm>
          <a:prstGeom prst="rect">
            <a:avLst/>
          </a:prstGeom>
          <a:noFill/>
        </p:spPr>
        <p:txBody>
          <a:bodyPr wrap="none" rtlCol="0">
            <a:spAutoFit/>
          </a:bodyPr>
          <a:lstStyle/>
          <a:p>
            <a:r>
              <a:rPr lang="en-US" dirty="0" err="1" smtClean="0"/>
              <a:t>Reay</a:t>
            </a:r>
            <a:r>
              <a:rPr lang="en-US" dirty="0" smtClean="0"/>
              <a:t>-Jones, Lorenz, Stewart, </a:t>
            </a:r>
            <a:r>
              <a:rPr lang="en-US" dirty="0" err="1" smtClean="0"/>
              <a:t>Zarrabi</a:t>
            </a:r>
            <a:endParaRPr lang="en-US" dirty="0"/>
          </a:p>
        </p:txBody>
      </p:sp>
      <p:sp>
        <p:nvSpPr>
          <p:cNvPr id="10" name="TextBox 9"/>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6248400"/>
            <a:ext cx="5001690" cy="400110"/>
          </a:xfrm>
          <a:prstGeom prst="rect">
            <a:avLst/>
          </a:prstGeom>
          <a:noFill/>
        </p:spPr>
        <p:txBody>
          <a:bodyPr wrap="none" rtlCol="0">
            <a:spAutoFit/>
          </a:bodyPr>
          <a:lstStyle/>
          <a:p>
            <a:r>
              <a:rPr lang="en-US" sz="1000" dirty="0" smtClean="0"/>
              <a:t>2015. Lorenz, N. </a:t>
            </a:r>
            <a:r>
              <a:rPr lang="en-US" sz="1000" dirty="0" err="1" smtClean="0"/>
              <a:t>Seiter</a:t>
            </a:r>
            <a:r>
              <a:rPr lang="en-US" sz="1000" dirty="0" smtClean="0"/>
              <a:t>, and G. Studebaker, AK; R. Bowling, R. Villanueva – TAMU; A. </a:t>
            </a:r>
            <a:r>
              <a:rPr lang="en-US" sz="1000" dirty="0" err="1" smtClean="0"/>
              <a:t>Zarrabi</a:t>
            </a:r>
            <a:r>
              <a:rPr lang="en-US" sz="1000" dirty="0" smtClean="0"/>
              <a:t>, </a:t>
            </a:r>
          </a:p>
          <a:p>
            <a:r>
              <a:rPr lang="en-US" sz="1000" dirty="0" smtClean="0"/>
              <a:t>T. Royer – OSU, D. Kerns – LSU, D. </a:t>
            </a:r>
            <a:r>
              <a:rPr lang="en-US" sz="1000" dirty="0" err="1" smtClean="0"/>
              <a:t>Buntin</a:t>
            </a:r>
            <a:r>
              <a:rPr lang="en-US" sz="1000" dirty="0" smtClean="0"/>
              <a:t> – GA, D. Kerns - LSU</a:t>
            </a:r>
            <a:endParaRPr lang="en-US" sz="1000" dirty="0"/>
          </a:p>
        </p:txBody>
      </p:sp>
      <p:graphicFrame>
        <p:nvGraphicFramePr>
          <p:cNvPr id="4" name="Chart 3"/>
          <p:cNvGraphicFramePr>
            <a:graphicFrameLocks/>
          </p:cNvGraphicFramePr>
          <p:nvPr>
            <p:extLst>
              <p:ext uri="{D42A27DB-BD31-4B8C-83A1-F6EECF244321}">
                <p14:modId xmlns:p14="http://schemas.microsoft.com/office/powerpoint/2010/main" xmlns="" val="2547317409"/>
              </p:ext>
            </p:extLst>
          </p:nvPr>
        </p:nvGraphicFramePr>
        <p:xfrm>
          <a:off x="381000" y="1690576"/>
          <a:ext cx="8305800" cy="45051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p:cNvSpPr>
            <a:spLocks noGrp="1"/>
          </p:cNvSpPr>
          <p:nvPr>
            <p:ph type="title"/>
          </p:nvPr>
        </p:nvSpPr>
        <p:spPr>
          <a:xfrm>
            <a:off x="2438400" y="228600"/>
            <a:ext cx="6324600" cy="990600"/>
          </a:xfrm>
        </p:spPr>
        <p:txBody>
          <a:bodyPr>
            <a:noAutofit/>
          </a:bodyPr>
          <a:lstStyle/>
          <a:p>
            <a:r>
              <a:rPr lang="en-US" sz="3200" dirty="0" smtClean="0"/>
              <a:t>Use of Adjuvants with </a:t>
            </a:r>
            <a:r>
              <a:rPr lang="en-US" sz="3200" dirty="0" smtClean="0">
                <a:solidFill>
                  <a:srgbClr val="FFFF00"/>
                </a:solidFill>
              </a:rPr>
              <a:t>Transform</a:t>
            </a:r>
            <a:r>
              <a:rPr lang="en-US" sz="3200" dirty="0" smtClean="0"/>
              <a:t> Summary Across 4 Trials</a:t>
            </a:r>
            <a:endParaRPr lang="en-US" sz="3200" dirty="0"/>
          </a:p>
        </p:txBody>
      </p:sp>
      <p:sp>
        <p:nvSpPr>
          <p:cNvPr id="6" name="TextBox 5"/>
          <p:cNvSpPr txBox="1"/>
          <p:nvPr/>
        </p:nvSpPr>
        <p:spPr>
          <a:xfrm>
            <a:off x="304800" y="64770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xmlns="" val="2198334096"/>
              </p:ext>
            </p:extLst>
          </p:nvPr>
        </p:nvGraphicFramePr>
        <p:xfrm>
          <a:off x="381000" y="1600200"/>
          <a:ext cx="8346558" cy="454383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447800" y="6248400"/>
            <a:ext cx="5968301" cy="400110"/>
          </a:xfrm>
          <a:prstGeom prst="rect">
            <a:avLst/>
          </a:prstGeom>
          <a:noFill/>
        </p:spPr>
        <p:txBody>
          <a:bodyPr wrap="none" rtlCol="0">
            <a:spAutoFit/>
          </a:bodyPr>
          <a:lstStyle/>
          <a:p>
            <a:r>
              <a:rPr lang="en-US" sz="1000" dirty="0" smtClean="0"/>
              <a:t>Lorenz, N. </a:t>
            </a:r>
            <a:r>
              <a:rPr lang="en-US" sz="1000" dirty="0" err="1" smtClean="0"/>
              <a:t>Seiter</a:t>
            </a:r>
            <a:r>
              <a:rPr lang="en-US" sz="1000" dirty="0" smtClean="0"/>
              <a:t>, and G. Studebaker, AK; R. Bowling, R. Villanueva – TAMU; A. </a:t>
            </a:r>
            <a:r>
              <a:rPr lang="en-US" sz="1000" dirty="0" err="1" smtClean="0"/>
              <a:t>Zarrabi</a:t>
            </a:r>
            <a:r>
              <a:rPr lang="en-US" sz="1000" dirty="0" smtClean="0"/>
              <a:t>, </a:t>
            </a:r>
          </a:p>
          <a:p>
            <a:r>
              <a:rPr lang="en-US" sz="1000" dirty="0" smtClean="0"/>
              <a:t>T. Royer – OSU, D. Kerns – LSU, D. </a:t>
            </a:r>
            <a:r>
              <a:rPr lang="en-US" sz="1000" dirty="0" err="1" smtClean="0"/>
              <a:t>Buntin</a:t>
            </a:r>
            <a:r>
              <a:rPr lang="en-US" sz="1000" dirty="0" smtClean="0"/>
              <a:t> – GA, G</a:t>
            </a:r>
            <a:endParaRPr lang="en-US" sz="1000" dirty="0"/>
          </a:p>
        </p:txBody>
      </p:sp>
      <p:sp>
        <p:nvSpPr>
          <p:cNvPr id="4" name="Title 3"/>
          <p:cNvSpPr>
            <a:spLocks noGrp="1"/>
          </p:cNvSpPr>
          <p:nvPr>
            <p:ph type="title"/>
          </p:nvPr>
        </p:nvSpPr>
        <p:spPr/>
        <p:txBody>
          <a:bodyPr>
            <a:noAutofit/>
          </a:bodyPr>
          <a:lstStyle/>
          <a:p>
            <a:r>
              <a:rPr lang="en-US" sz="3600" dirty="0" smtClean="0"/>
              <a:t>Use of Adjuvants with </a:t>
            </a:r>
            <a:r>
              <a:rPr lang="en-US" sz="3600" dirty="0" smtClean="0">
                <a:solidFill>
                  <a:srgbClr val="FFFF00"/>
                </a:solidFill>
              </a:rPr>
              <a:t>Sivanto</a:t>
            </a:r>
            <a:r>
              <a:rPr lang="en-US" sz="3600" dirty="0" smtClean="0"/>
              <a:t> Across 4 Trials</a:t>
            </a:r>
            <a:endParaRPr lang="en-US" sz="3600" dirty="0"/>
          </a:p>
        </p:txBody>
      </p:sp>
      <p:sp>
        <p:nvSpPr>
          <p:cNvPr id="5" name="TextBox 4"/>
          <p:cNvSpPr txBox="1"/>
          <p:nvPr/>
        </p:nvSpPr>
        <p:spPr>
          <a:xfrm>
            <a:off x="228600" y="63246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Aphids in Sorghum</a:t>
            </a:r>
            <a:endParaRPr lang="en-US" dirty="0"/>
          </a:p>
        </p:txBody>
      </p:sp>
      <p:sp>
        <p:nvSpPr>
          <p:cNvPr id="3" name="Content Placeholder 2"/>
          <p:cNvSpPr>
            <a:spLocks noGrp="1"/>
          </p:cNvSpPr>
          <p:nvPr>
            <p:ph sz="quarter" idx="10"/>
          </p:nvPr>
        </p:nvSpPr>
        <p:spPr>
          <a:xfrm>
            <a:off x="304800" y="1676400"/>
            <a:ext cx="3276600" cy="4419600"/>
          </a:xfrm>
        </p:spPr>
        <p:txBody>
          <a:bodyPr>
            <a:normAutofit fontScale="85000" lnSpcReduction="10000"/>
          </a:bodyPr>
          <a:lstStyle/>
          <a:p>
            <a:r>
              <a:rPr lang="en-US" dirty="0" smtClean="0"/>
              <a:t>SCA management starts with proper identification</a:t>
            </a:r>
          </a:p>
          <a:p>
            <a:r>
              <a:rPr lang="en-US" dirty="0" smtClean="0"/>
              <a:t>A magnifying glass is typically required</a:t>
            </a:r>
          </a:p>
          <a:p>
            <a:r>
              <a:rPr lang="en-US" dirty="0" smtClean="0"/>
              <a:t>SCA will be a pale yellow to sometimes tan color with black tipped feet and antennae and black cornicles (tail pipes)</a:t>
            </a:r>
            <a:endParaRPr lang="en-US" dirty="0"/>
          </a:p>
        </p:txBody>
      </p:sp>
      <p:pic>
        <p:nvPicPr>
          <p:cNvPr id="4" name="Picture 2"/>
          <p:cNvPicPr>
            <a:picLocks noChangeAspect="1" noChangeArrowheads="1"/>
          </p:cNvPicPr>
          <p:nvPr/>
        </p:nvPicPr>
        <p:blipFill>
          <a:blip r:embed="rId2"/>
          <a:srcRect/>
          <a:stretch>
            <a:fillRect/>
          </a:stretch>
        </p:blipFill>
        <p:spPr bwMode="auto">
          <a:xfrm>
            <a:off x="4343400" y="1600200"/>
            <a:ext cx="3457051" cy="4389905"/>
          </a:xfrm>
          <a:prstGeom prst="rect">
            <a:avLst/>
          </a:prstGeom>
          <a:noFill/>
          <a:ln w="9525">
            <a:noFill/>
            <a:miter lim="800000"/>
            <a:headEnd/>
            <a:tailEnd/>
          </a:ln>
          <a:effectLst/>
        </p:spPr>
      </p:pic>
      <p:sp>
        <p:nvSpPr>
          <p:cNvPr id="5" name="TextBox 4"/>
          <p:cNvSpPr txBox="1"/>
          <p:nvPr/>
        </p:nvSpPr>
        <p:spPr>
          <a:xfrm>
            <a:off x="5029200" y="6019800"/>
            <a:ext cx="1932709" cy="369332"/>
          </a:xfrm>
          <a:prstGeom prst="rect">
            <a:avLst/>
          </a:prstGeom>
          <a:noFill/>
        </p:spPr>
        <p:txBody>
          <a:bodyPr wrap="none" rtlCol="0">
            <a:spAutoFit/>
          </a:bodyPr>
          <a:lstStyle/>
          <a:p>
            <a:r>
              <a:rPr lang="en-US" b="1" dirty="0" err="1" smtClean="0"/>
              <a:t>KSU</a:t>
            </a:r>
            <a:r>
              <a:rPr lang="en-US" b="1" dirty="0" smtClean="0"/>
              <a:t> Scouting Card</a:t>
            </a:r>
            <a:endParaRPr lang="en-US" b="1" dirty="0"/>
          </a:p>
        </p:txBody>
      </p:sp>
      <p:sp>
        <p:nvSpPr>
          <p:cNvPr id="6" name="TextBox 5"/>
          <p:cNvSpPr txBox="1"/>
          <p:nvPr/>
        </p:nvSpPr>
        <p:spPr>
          <a:xfrm>
            <a:off x="685800" y="62484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28600"/>
            <a:ext cx="6172200" cy="990600"/>
          </a:xfrm>
        </p:spPr>
        <p:txBody>
          <a:bodyPr>
            <a:normAutofit fontScale="90000"/>
          </a:bodyPr>
          <a:lstStyle/>
          <a:p>
            <a:pPr eaLnBrk="1" fontAlgn="auto" hangingPunct="1">
              <a:spcAft>
                <a:spcPts val="0"/>
              </a:spcAft>
              <a:defRPr/>
            </a:pPr>
            <a:r>
              <a:rPr lang="en-US" b="1" dirty="0" smtClean="0"/>
              <a:t>Insecticide Selection and Rates Conclusions</a:t>
            </a:r>
            <a:endParaRPr lang="en-US" b="1" dirty="0"/>
          </a:p>
        </p:txBody>
      </p:sp>
      <p:sp>
        <p:nvSpPr>
          <p:cNvPr id="9" name="Content Placeholder 8"/>
          <p:cNvSpPr>
            <a:spLocks noGrp="1"/>
          </p:cNvSpPr>
          <p:nvPr>
            <p:ph sz="quarter" idx="10"/>
          </p:nvPr>
        </p:nvSpPr>
        <p:spPr>
          <a:xfrm>
            <a:off x="304800" y="1447800"/>
            <a:ext cx="8534400" cy="4800600"/>
          </a:xfrm>
        </p:spPr>
        <p:txBody>
          <a:bodyPr>
            <a:normAutofit fontScale="85000" lnSpcReduction="20000"/>
          </a:bodyPr>
          <a:lstStyle/>
          <a:p>
            <a:pPr marL="201168" lvl="1" indent="0">
              <a:spcBef>
                <a:spcPts val="600"/>
              </a:spcBef>
              <a:spcAft>
                <a:spcPts val="600"/>
              </a:spcAft>
              <a:defRPr/>
            </a:pPr>
            <a:r>
              <a:rPr lang="en-US" dirty="0" smtClean="0">
                <a:solidFill>
                  <a:schemeClr val="tx1">
                    <a:lumMod val="75000"/>
                    <a:lumOff val="25000"/>
                  </a:schemeClr>
                </a:solidFill>
              </a:rPr>
              <a:t> </a:t>
            </a:r>
            <a:r>
              <a:rPr lang="en-US" smtClean="0"/>
              <a:t>Sivanto and Transform provide similar control of sugarcane aphid through 10-14 days after application, but Sivanto provides longer residual activity.</a:t>
            </a:r>
            <a:endParaRPr lang="en-US" dirty="0" smtClean="0"/>
          </a:p>
          <a:p>
            <a:pPr marL="201168" lvl="1" indent="0">
              <a:spcBef>
                <a:spcPts val="600"/>
              </a:spcBef>
              <a:spcAft>
                <a:spcPts val="600"/>
              </a:spcAft>
              <a:defRPr/>
            </a:pPr>
            <a:r>
              <a:rPr lang="en-US" dirty="0" smtClean="0"/>
              <a:t> The 2.5 oz rate of Sivanto generally provided similar aphid control as did the 5 oz rate</a:t>
            </a:r>
          </a:p>
          <a:p>
            <a:pPr marL="201168" lvl="1" indent="0">
              <a:spcBef>
                <a:spcPts val="600"/>
              </a:spcBef>
              <a:spcAft>
                <a:spcPts val="600"/>
              </a:spcAft>
              <a:defRPr/>
            </a:pPr>
            <a:r>
              <a:rPr lang="en-US" dirty="0" smtClean="0"/>
              <a:t> The 0.75 oz rate of Transform generally provided similar aphid control as did the 1.5 oz rate</a:t>
            </a:r>
          </a:p>
          <a:p>
            <a:pPr marL="201168" lvl="1" indent="0">
              <a:spcBef>
                <a:spcPts val="600"/>
              </a:spcBef>
              <a:spcAft>
                <a:spcPts val="600"/>
              </a:spcAft>
              <a:defRPr/>
            </a:pPr>
            <a:r>
              <a:rPr lang="en-US" dirty="0" smtClean="0"/>
              <a:t> Mixing reduced rates of Sivanto and Transform was a good treatment but did not substantially improve control</a:t>
            </a:r>
          </a:p>
          <a:p>
            <a:pPr marL="201168" lvl="1" indent="0">
              <a:spcBef>
                <a:spcPts val="600"/>
              </a:spcBef>
              <a:spcAft>
                <a:spcPts val="600"/>
              </a:spcAft>
              <a:defRPr/>
            </a:pPr>
            <a:r>
              <a:rPr lang="en-US" dirty="0" smtClean="0"/>
              <a:t> Adding other insecticides such as </a:t>
            </a:r>
            <a:r>
              <a:rPr lang="en-US" b="1" dirty="0" smtClean="0"/>
              <a:t>pyrethroids or Lorsban</a:t>
            </a:r>
            <a:r>
              <a:rPr lang="en-US" dirty="0" smtClean="0"/>
              <a:t> tended to hurt performance of Transform or Sivanto</a:t>
            </a:r>
          </a:p>
          <a:p>
            <a:pPr marL="201168" lvl="1" indent="0">
              <a:spcBef>
                <a:spcPts val="600"/>
              </a:spcBef>
              <a:spcAft>
                <a:spcPts val="600"/>
              </a:spcAft>
              <a:defRPr/>
            </a:pPr>
            <a:r>
              <a:rPr lang="en-US" dirty="0" smtClean="0"/>
              <a:t> </a:t>
            </a:r>
            <a:r>
              <a:rPr lang="en-US" b="1" dirty="0" smtClean="0"/>
              <a:t>Important to note that the lowest labeled rate of Sivanto Prime is 4 oz/A and Transform is 0.75 oz/A</a:t>
            </a:r>
          </a:p>
          <a:p>
            <a:pPr marL="201168" lvl="1" indent="0">
              <a:spcBef>
                <a:spcPts val="600"/>
              </a:spcBef>
              <a:spcAft>
                <a:spcPts val="600"/>
              </a:spcAft>
              <a:defRPr/>
            </a:pPr>
            <a:r>
              <a:rPr lang="en-US" b="1" dirty="0" smtClean="0"/>
              <a:t> </a:t>
            </a:r>
            <a:r>
              <a:rPr lang="en-US" dirty="0" smtClean="0"/>
              <a:t>None of the </a:t>
            </a:r>
            <a:r>
              <a:rPr lang="en-US" dirty="0" err="1" smtClean="0"/>
              <a:t>adjuvants</a:t>
            </a:r>
            <a:r>
              <a:rPr lang="en-US" dirty="0" smtClean="0"/>
              <a:t> tested added any control of SCA with Transform or Sivanto</a:t>
            </a:r>
          </a:p>
          <a:p>
            <a:pPr marL="201168" lvl="1" indent="0">
              <a:spcBef>
                <a:spcPts val="600"/>
              </a:spcBef>
              <a:spcAft>
                <a:spcPts val="600"/>
              </a:spcAft>
              <a:defRPr/>
            </a:pPr>
            <a:endParaRPr lang="en-US" dirty="0" smtClean="0">
              <a:solidFill>
                <a:schemeClr val="tx1">
                  <a:lumMod val="75000"/>
                  <a:lumOff val="25000"/>
                </a:schemeClr>
              </a:solidFill>
            </a:endParaRPr>
          </a:p>
          <a:p>
            <a:endParaRPr lang="en-US" dirty="0"/>
          </a:p>
        </p:txBody>
      </p:sp>
      <p:sp>
        <p:nvSpPr>
          <p:cNvPr id="4" name="TextBox 3"/>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Presentation Outline</a:t>
            </a:r>
            <a:endParaRPr lang="en-US" dirty="0"/>
          </a:p>
        </p:txBody>
      </p:sp>
      <p:sp>
        <p:nvSpPr>
          <p:cNvPr id="3" name="Content Placeholder 2"/>
          <p:cNvSpPr>
            <a:spLocks noGrp="1"/>
          </p:cNvSpPr>
          <p:nvPr>
            <p:ph sz="quarter" idx="10"/>
          </p:nvPr>
        </p:nvSpPr>
        <p:spPr>
          <a:xfrm>
            <a:off x="304800" y="1676400"/>
            <a:ext cx="8534400" cy="4800600"/>
          </a:xfrm>
        </p:spPr>
        <p:txBody>
          <a:bodyPr>
            <a:normAutofit fontScale="77500" lnSpcReduction="20000"/>
          </a:bodyPr>
          <a:lstStyle/>
          <a:p>
            <a:r>
              <a:rPr lang="en-US" dirty="0" smtClean="0">
                <a:solidFill>
                  <a:schemeClr val="bg1">
                    <a:lumMod val="65000"/>
                  </a:schemeClr>
                </a:solidFill>
              </a:rPr>
              <a:t>SCA biology</a:t>
            </a:r>
          </a:p>
          <a:p>
            <a:r>
              <a:rPr lang="en-US" dirty="0" smtClean="0">
                <a:solidFill>
                  <a:schemeClr val="bg1">
                    <a:lumMod val="65000"/>
                  </a:schemeClr>
                </a:solidFill>
              </a:rPr>
              <a:t>Tolerant hybrids</a:t>
            </a:r>
          </a:p>
          <a:p>
            <a:r>
              <a:rPr lang="en-US" dirty="0" smtClean="0">
                <a:solidFill>
                  <a:schemeClr val="bg1">
                    <a:lumMod val="65000"/>
                  </a:schemeClr>
                </a:solidFill>
              </a:rPr>
              <a:t>Effectiveness of seed treatments</a:t>
            </a:r>
          </a:p>
          <a:p>
            <a:r>
              <a:rPr lang="en-US" dirty="0" smtClean="0">
                <a:solidFill>
                  <a:schemeClr val="bg1">
                    <a:lumMod val="65000"/>
                  </a:schemeClr>
                </a:solidFill>
              </a:rPr>
              <a:t>Thresholds: Determining when to spray</a:t>
            </a:r>
          </a:p>
          <a:p>
            <a:pPr lvl="1"/>
            <a:r>
              <a:rPr lang="en-US" dirty="0" smtClean="0">
                <a:solidFill>
                  <a:schemeClr val="bg1">
                    <a:lumMod val="65000"/>
                  </a:schemeClr>
                </a:solidFill>
              </a:rPr>
              <a:t>Scouting</a:t>
            </a:r>
          </a:p>
          <a:p>
            <a:pPr lvl="1"/>
            <a:r>
              <a:rPr lang="en-US" dirty="0" smtClean="0">
                <a:solidFill>
                  <a:schemeClr val="bg1">
                    <a:lumMod val="65000"/>
                  </a:schemeClr>
                </a:solidFill>
              </a:rPr>
              <a:t>When to spray</a:t>
            </a:r>
          </a:p>
          <a:p>
            <a:pPr lvl="1"/>
            <a:r>
              <a:rPr lang="en-US" dirty="0" smtClean="0">
                <a:solidFill>
                  <a:schemeClr val="bg1">
                    <a:lumMod val="65000"/>
                  </a:schemeClr>
                </a:solidFill>
              </a:rPr>
              <a:t>Susceptible </a:t>
            </a:r>
            <a:r>
              <a:rPr lang="en-US" dirty="0" err="1" smtClean="0">
                <a:solidFill>
                  <a:schemeClr val="bg1">
                    <a:lumMod val="65000"/>
                  </a:schemeClr>
                </a:solidFill>
              </a:rPr>
              <a:t>vs</a:t>
            </a:r>
            <a:r>
              <a:rPr lang="en-US" dirty="0" smtClean="0">
                <a:solidFill>
                  <a:schemeClr val="bg1">
                    <a:lumMod val="65000"/>
                  </a:schemeClr>
                </a:solidFill>
              </a:rPr>
              <a:t> tolerant hybrids</a:t>
            </a:r>
          </a:p>
          <a:p>
            <a:pPr lvl="1"/>
            <a:r>
              <a:rPr lang="en-US" dirty="0" smtClean="0">
                <a:solidFill>
                  <a:schemeClr val="bg1">
                    <a:lumMod val="65000"/>
                  </a:schemeClr>
                </a:solidFill>
              </a:rPr>
              <a:t>Should spray threshold change with sorghum growth stage</a:t>
            </a:r>
          </a:p>
          <a:p>
            <a:r>
              <a:rPr lang="en-US" dirty="0" smtClean="0">
                <a:solidFill>
                  <a:schemeClr val="bg1">
                    <a:lumMod val="65000"/>
                  </a:schemeClr>
                </a:solidFill>
              </a:rPr>
              <a:t>Insecticide choices and rates</a:t>
            </a:r>
          </a:p>
          <a:p>
            <a:r>
              <a:rPr lang="en-US" dirty="0" smtClean="0"/>
              <a:t>Controlling SCA in the presence of other pests (midge, headworms)</a:t>
            </a:r>
          </a:p>
          <a:p>
            <a:r>
              <a:rPr lang="en-US" dirty="0" smtClean="0">
                <a:solidFill>
                  <a:schemeClr val="bg1">
                    <a:lumMod val="65000"/>
                  </a:schemeClr>
                </a:solidFill>
              </a:rPr>
              <a:t>SCA management prior to harvest</a:t>
            </a:r>
          </a:p>
          <a:p>
            <a:r>
              <a:rPr lang="en-US" dirty="0" smtClean="0">
                <a:solidFill>
                  <a:schemeClr val="bg1">
                    <a:lumMod val="65000"/>
                  </a:schemeClr>
                </a:solidFill>
              </a:rPr>
              <a:t>Cultural and environmental factors that influence SCA control</a:t>
            </a:r>
          </a:p>
          <a:p>
            <a:r>
              <a:rPr lang="en-US" dirty="0" smtClean="0">
                <a:solidFill>
                  <a:schemeClr val="bg1">
                    <a:lumMod val="65000"/>
                  </a:schemeClr>
                </a:solidFill>
              </a:rPr>
              <a:t>Best management practices</a:t>
            </a:r>
            <a:endParaRPr lang="en-US"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5943600" cy="990600"/>
          </a:xfrm>
        </p:spPr>
        <p:txBody>
          <a:bodyPr anchor="ctr">
            <a:noAutofit/>
          </a:bodyPr>
          <a:lstStyle/>
          <a:p>
            <a:r>
              <a:rPr lang="en-US" sz="3600" b="1" dirty="0" smtClean="0">
                <a:solidFill>
                  <a:schemeClr val="bg1"/>
                </a:solidFill>
              </a:rPr>
              <a:t>SCA/Headworm Treatments Tested in 2016</a:t>
            </a:r>
            <a:endParaRPr lang="en-US" sz="3600" b="1" dirty="0">
              <a:solidFill>
                <a:schemeClr val="bg1"/>
              </a:solidFill>
            </a:endParaRPr>
          </a:p>
        </p:txBody>
      </p:sp>
      <p:graphicFrame>
        <p:nvGraphicFramePr>
          <p:cNvPr id="6" name="Content Placeholder 5"/>
          <p:cNvGraphicFramePr>
            <a:graphicFrameLocks noGrp="1"/>
          </p:cNvGraphicFramePr>
          <p:nvPr>
            <p:ph sz="quarter" idx="10"/>
            <p:extLst>
              <p:ext uri="{D42A27DB-BD31-4B8C-83A1-F6EECF244321}">
                <p14:modId xmlns="" xmlns:p14="http://schemas.microsoft.com/office/powerpoint/2010/main" val="2650566544"/>
              </p:ext>
            </p:extLst>
          </p:nvPr>
        </p:nvGraphicFramePr>
        <p:xfrm>
          <a:off x="304800" y="1676400"/>
          <a:ext cx="8534401" cy="3413760"/>
        </p:xfrm>
        <a:graphic>
          <a:graphicData uri="http://schemas.openxmlformats.org/drawingml/2006/table">
            <a:tbl>
              <a:tblPr firstRow="1" bandRow="1">
                <a:tableStyleId>{21E4AEA4-8DFA-4A89-87EB-49C32662AFE0}</a:tableStyleId>
              </a:tblPr>
              <a:tblGrid>
                <a:gridCol w="922638">
                  <a:extLst>
                    <a:ext uri="{9D8B030D-6E8A-4147-A177-3AD203B41FA5}">
                      <a16:colId xmlns="" xmlns:a16="http://schemas.microsoft.com/office/drawing/2014/main" val="391301348"/>
                    </a:ext>
                  </a:extLst>
                </a:gridCol>
                <a:gridCol w="1847299">
                  <a:extLst>
                    <a:ext uri="{9D8B030D-6E8A-4147-A177-3AD203B41FA5}">
                      <a16:colId xmlns="" xmlns:a16="http://schemas.microsoft.com/office/drawing/2014/main" val="4273954104"/>
                    </a:ext>
                  </a:extLst>
                </a:gridCol>
                <a:gridCol w="5764464">
                  <a:extLst>
                    <a:ext uri="{9D8B030D-6E8A-4147-A177-3AD203B41FA5}">
                      <a16:colId xmlns="" xmlns:a16="http://schemas.microsoft.com/office/drawing/2014/main" val="579907161"/>
                    </a:ext>
                  </a:extLst>
                </a:gridCol>
              </a:tblGrid>
              <a:tr h="370840">
                <a:tc>
                  <a:txBody>
                    <a:bodyPr/>
                    <a:lstStyle/>
                    <a:p>
                      <a:r>
                        <a:rPr lang="en-US" dirty="0" err="1" smtClean="0"/>
                        <a:t>Trt</a:t>
                      </a:r>
                      <a:endParaRPr lang="en-US" dirty="0"/>
                    </a:p>
                  </a:txBody>
                  <a:tcPr marL="89836" marR="89836"/>
                </a:tc>
                <a:tc>
                  <a:txBody>
                    <a:bodyPr/>
                    <a:lstStyle/>
                    <a:p>
                      <a:pPr algn="ctr"/>
                      <a:r>
                        <a:rPr lang="en-US" dirty="0" smtClean="0"/>
                        <a:t>SCA insecticide</a:t>
                      </a:r>
                      <a:endParaRPr lang="en-US" dirty="0"/>
                    </a:p>
                  </a:txBody>
                  <a:tcPr marL="89836" marR="89836"/>
                </a:tc>
                <a:tc>
                  <a:txBody>
                    <a:bodyPr/>
                    <a:lstStyle/>
                    <a:p>
                      <a:pPr algn="ctr"/>
                      <a:r>
                        <a:rPr lang="en-US" dirty="0" smtClean="0"/>
                        <a:t>SCA Insecticide</a:t>
                      </a:r>
                      <a:endParaRPr lang="en-US" dirty="0"/>
                    </a:p>
                  </a:txBody>
                  <a:tcPr marL="89836" marR="89836"/>
                </a:tc>
                <a:extLst>
                  <a:ext uri="{0D108BD9-81ED-4DB2-BD59-A6C34878D82A}">
                    <a16:rowId xmlns="" xmlns:a16="http://schemas.microsoft.com/office/drawing/2014/main" val="2991925623"/>
                  </a:ext>
                </a:extLst>
              </a:tr>
              <a:tr h="370840">
                <a:tc>
                  <a:txBody>
                    <a:bodyPr/>
                    <a:lstStyle/>
                    <a:p>
                      <a:r>
                        <a:rPr lang="en-US" dirty="0" smtClean="0"/>
                        <a:t>1</a:t>
                      </a:r>
                      <a:endParaRPr lang="en-US" dirty="0"/>
                    </a:p>
                  </a:txBody>
                  <a:tcPr marL="89836" marR="89836"/>
                </a:tc>
                <a:tc>
                  <a:txBody>
                    <a:bodyPr/>
                    <a:lstStyle/>
                    <a:p>
                      <a:r>
                        <a:rPr lang="en-US" dirty="0" smtClean="0"/>
                        <a:t>Untreated</a:t>
                      </a:r>
                    </a:p>
                  </a:txBody>
                  <a:tcPr marL="89836" marR="8983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Untreated</a:t>
                      </a:r>
                    </a:p>
                  </a:txBody>
                  <a:tcPr marL="89836" marR="89836"/>
                </a:tc>
                <a:extLst>
                  <a:ext uri="{0D108BD9-81ED-4DB2-BD59-A6C34878D82A}">
                    <a16:rowId xmlns="" xmlns:a16="http://schemas.microsoft.com/office/drawing/2014/main" val="545971464"/>
                  </a:ext>
                </a:extLst>
              </a:tr>
              <a:tr h="370840">
                <a:tc>
                  <a:txBody>
                    <a:bodyPr/>
                    <a:lstStyle/>
                    <a:p>
                      <a:r>
                        <a:rPr lang="en-US" dirty="0" smtClean="0"/>
                        <a:t>2</a:t>
                      </a:r>
                      <a:endParaRPr lang="en-US" dirty="0"/>
                    </a:p>
                  </a:txBody>
                  <a:tcPr marL="89836" marR="89836"/>
                </a:tc>
                <a:tc rowSpan="3">
                  <a:txBody>
                    <a:bodyPr/>
                    <a:lstStyle/>
                    <a:p>
                      <a:r>
                        <a:rPr lang="en-US" dirty="0" smtClean="0"/>
                        <a:t>Transform 1 </a:t>
                      </a:r>
                      <a:r>
                        <a:rPr lang="en-US" dirty="0" err="1" smtClean="0"/>
                        <a:t>oz</a:t>
                      </a:r>
                      <a:r>
                        <a:rPr lang="en-US" dirty="0" smtClean="0"/>
                        <a:t>/ac</a:t>
                      </a:r>
                    </a:p>
                    <a:p>
                      <a:endParaRPr lang="en-US" dirty="0" smtClean="0"/>
                    </a:p>
                    <a:p>
                      <a:endParaRPr lang="en-US" dirty="0" smtClean="0"/>
                    </a:p>
                    <a:p>
                      <a:r>
                        <a:rPr lang="en-US" dirty="0" smtClean="0"/>
                        <a:t>or</a:t>
                      </a:r>
                    </a:p>
                  </a:txBody>
                  <a:tcPr marL="89836" marR="89836"/>
                </a:tc>
                <a:tc>
                  <a:txBody>
                    <a:bodyPr/>
                    <a:lstStyle/>
                    <a:p>
                      <a:r>
                        <a:rPr lang="en-US" dirty="0" smtClean="0"/>
                        <a:t>Pyrethroid (</a:t>
                      </a:r>
                      <a:r>
                        <a:rPr lang="en-US" dirty="0" err="1" smtClean="0"/>
                        <a:t>Baythroid</a:t>
                      </a:r>
                      <a:r>
                        <a:rPr lang="en-US" dirty="0" smtClean="0"/>
                        <a:t> XL 2.8 fl-oz or Karate Z</a:t>
                      </a:r>
                      <a:r>
                        <a:rPr lang="en-US" baseline="0" dirty="0" smtClean="0"/>
                        <a:t> 1.92 fl-oz/ac)</a:t>
                      </a:r>
                      <a:endParaRPr lang="en-US" dirty="0"/>
                    </a:p>
                  </a:txBody>
                  <a:tcPr marL="89836" marR="89836"/>
                </a:tc>
                <a:extLst>
                  <a:ext uri="{0D108BD9-81ED-4DB2-BD59-A6C34878D82A}">
                    <a16:rowId xmlns="" xmlns:a16="http://schemas.microsoft.com/office/drawing/2014/main" val="2587240963"/>
                  </a:ext>
                </a:extLst>
              </a:tr>
              <a:tr h="370840">
                <a:tc>
                  <a:txBody>
                    <a:bodyPr/>
                    <a:lstStyle/>
                    <a:p>
                      <a:r>
                        <a:rPr lang="en-US" dirty="0" smtClean="0"/>
                        <a:t>3</a:t>
                      </a:r>
                      <a:endParaRPr lang="en-US" dirty="0"/>
                    </a:p>
                  </a:txBody>
                  <a:tcPr marL="89836" marR="89836"/>
                </a:tc>
                <a:tc vMerge="1">
                  <a:txBody>
                    <a:bodyPr/>
                    <a:lstStyle/>
                    <a:p>
                      <a:endParaRPr lang="en-US" dirty="0"/>
                    </a:p>
                  </a:txBody>
                  <a:tcPr/>
                </a:tc>
                <a:tc>
                  <a:txBody>
                    <a:bodyPr/>
                    <a:lstStyle/>
                    <a:p>
                      <a:r>
                        <a:rPr lang="en-US" dirty="0" smtClean="0"/>
                        <a:t>Blackhawk 3.3</a:t>
                      </a:r>
                      <a:r>
                        <a:rPr lang="en-US" baseline="0" dirty="0" smtClean="0"/>
                        <a:t> </a:t>
                      </a:r>
                      <a:r>
                        <a:rPr lang="en-US" baseline="0" dirty="0" err="1" smtClean="0"/>
                        <a:t>oz</a:t>
                      </a:r>
                      <a:r>
                        <a:rPr lang="en-US" baseline="0" dirty="0" smtClean="0"/>
                        <a:t>/ac</a:t>
                      </a:r>
                      <a:endParaRPr lang="en-US" dirty="0"/>
                    </a:p>
                  </a:txBody>
                  <a:tcPr marL="89836" marR="89836"/>
                </a:tc>
                <a:extLst>
                  <a:ext uri="{0D108BD9-81ED-4DB2-BD59-A6C34878D82A}">
                    <a16:rowId xmlns="" xmlns:a16="http://schemas.microsoft.com/office/drawing/2014/main" val="3320298721"/>
                  </a:ext>
                </a:extLst>
              </a:tr>
              <a:tr h="370840">
                <a:tc>
                  <a:txBody>
                    <a:bodyPr/>
                    <a:lstStyle/>
                    <a:p>
                      <a:r>
                        <a:rPr lang="en-US" dirty="0" smtClean="0"/>
                        <a:t>4</a:t>
                      </a:r>
                      <a:endParaRPr lang="en-US" dirty="0"/>
                    </a:p>
                  </a:txBody>
                  <a:tcPr marL="89836" marR="89836"/>
                </a:tc>
                <a:tc vMerge="1">
                  <a:txBody>
                    <a:bodyPr/>
                    <a:lstStyle/>
                    <a:p>
                      <a:endParaRPr lang="en-US" dirty="0"/>
                    </a:p>
                  </a:txBody>
                  <a:tcPr/>
                </a:tc>
                <a:tc>
                  <a:txBody>
                    <a:bodyPr/>
                    <a:lstStyle/>
                    <a:p>
                      <a:r>
                        <a:rPr lang="en-US" dirty="0" smtClean="0"/>
                        <a:t>Belt 3 </a:t>
                      </a:r>
                      <a:r>
                        <a:rPr lang="en-US" dirty="0" err="1" smtClean="0"/>
                        <a:t>fl-oz</a:t>
                      </a:r>
                      <a:r>
                        <a:rPr lang="en-US" dirty="0" smtClean="0"/>
                        <a:t>/ac</a:t>
                      </a:r>
                      <a:endParaRPr lang="en-US" dirty="0"/>
                    </a:p>
                  </a:txBody>
                  <a:tcPr marL="89836" marR="89836"/>
                </a:tc>
                <a:extLst>
                  <a:ext uri="{0D108BD9-81ED-4DB2-BD59-A6C34878D82A}">
                    <a16:rowId xmlns="" xmlns:a16="http://schemas.microsoft.com/office/drawing/2014/main" val="3885614629"/>
                  </a:ext>
                </a:extLst>
              </a:tr>
              <a:tr h="370840">
                <a:tc>
                  <a:txBody>
                    <a:bodyPr/>
                    <a:lstStyle/>
                    <a:p>
                      <a:r>
                        <a:rPr lang="en-US" dirty="0" smtClean="0"/>
                        <a:t>5</a:t>
                      </a:r>
                      <a:endParaRPr lang="en-US" dirty="0"/>
                    </a:p>
                  </a:txBody>
                  <a:tcPr marL="89836" marR="89836"/>
                </a:tc>
                <a:tc rowSpan="3">
                  <a:txBody>
                    <a:bodyPr/>
                    <a:lstStyle/>
                    <a:p>
                      <a:r>
                        <a:rPr lang="en-US" dirty="0" err="1" smtClean="0"/>
                        <a:t>Sivanto</a:t>
                      </a:r>
                      <a:r>
                        <a:rPr lang="en-US" dirty="0" smtClean="0"/>
                        <a:t> 4 </a:t>
                      </a:r>
                      <a:r>
                        <a:rPr lang="en-US" dirty="0" err="1" smtClean="0"/>
                        <a:t>fl-oz</a:t>
                      </a:r>
                      <a:r>
                        <a:rPr lang="en-US" dirty="0" smtClean="0"/>
                        <a:t>/ac</a:t>
                      </a:r>
                      <a:endParaRPr lang="en-US" dirty="0"/>
                    </a:p>
                  </a:txBody>
                  <a:tcPr marL="89836" marR="89836"/>
                </a:tc>
                <a:tc>
                  <a:txBody>
                    <a:bodyPr/>
                    <a:lstStyle/>
                    <a:p>
                      <a:r>
                        <a:rPr lang="en-US" dirty="0" smtClean="0"/>
                        <a:t>Prevathon 14 fl-oz/ac</a:t>
                      </a:r>
                      <a:endParaRPr lang="en-US" dirty="0"/>
                    </a:p>
                  </a:txBody>
                  <a:tcPr marL="89836" marR="89836"/>
                </a:tc>
                <a:extLst>
                  <a:ext uri="{0D108BD9-81ED-4DB2-BD59-A6C34878D82A}">
                    <a16:rowId xmlns="" xmlns:a16="http://schemas.microsoft.com/office/drawing/2014/main" val="3049899048"/>
                  </a:ext>
                </a:extLst>
              </a:tr>
              <a:tr h="370840">
                <a:tc>
                  <a:txBody>
                    <a:bodyPr/>
                    <a:lstStyle/>
                    <a:p>
                      <a:r>
                        <a:rPr lang="en-US" dirty="0" smtClean="0"/>
                        <a:t>6</a:t>
                      </a:r>
                      <a:endParaRPr lang="en-US" dirty="0"/>
                    </a:p>
                  </a:txBody>
                  <a:tcPr marL="89836" marR="89836"/>
                </a:tc>
                <a:tc vMerge="1">
                  <a:txBody>
                    <a:bodyPr/>
                    <a:lstStyle/>
                    <a:p>
                      <a:endParaRPr lang="en-US" dirty="0"/>
                    </a:p>
                  </a:txBody>
                  <a:tcPr/>
                </a:tc>
                <a:tc>
                  <a:txBody>
                    <a:bodyPr/>
                    <a:lstStyle/>
                    <a:p>
                      <a:r>
                        <a:rPr lang="en-US" dirty="0" smtClean="0"/>
                        <a:t>Lannate 2.4LV 16 fl-oz/ac</a:t>
                      </a:r>
                      <a:endParaRPr lang="en-US" dirty="0"/>
                    </a:p>
                  </a:txBody>
                  <a:tcPr marL="89836" marR="89836"/>
                </a:tc>
                <a:extLst>
                  <a:ext uri="{0D108BD9-81ED-4DB2-BD59-A6C34878D82A}">
                    <a16:rowId xmlns="" xmlns:a16="http://schemas.microsoft.com/office/drawing/2014/main" val="801220481"/>
                  </a:ext>
                </a:extLst>
              </a:tr>
              <a:tr h="370840">
                <a:tc>
                  <a:txBody>
                    <a:bodyPr/>
                    <a:lstStyle/>
                    <a:p>
                      <a:r>
                        <a:rPr lang="en-US" dirty="0" smtClean="0"/>
                        <a:t>7</a:t>
                      </a:r>
                      <a:endParaRPr lang="en-US" dirty="0"/>
                    </a:p>
                  </a:txBody>
                  <a:tcPr marL="89836" marR="89836"/>
                </a:tc>
                <a:tc vMerge="1">
                  <a:txBody>
                    <a:bodyPr/>
                    <a:lstStyle/>
                    <a:p>
                      <a:endParaRPr lang="en-US" dirty="0"/>
                    </a:p>
                  </a:txBody>
                  <a:tcPr/>
                </a:tc>
                <a:tc>
                  <a:txBody>
                    <a:bodyPr/>
                    <a:lstStyle/>
                    <a:p>
                      <a:r>
                        <a:rPr lang="en-US" dirty="0" smtClean="0"/>
                        <a:t>Diamond 9 </a:t>
                      </a:r>
                      <a:r>
                        <a:rPr lang="en-US" dirty="0" err="1" smtClean="0"/>
                        <a:t>fl-oz</a:t>
                      </a:r>
                      <a:r>
                        <a:rPr lang="en-US" dirty="0" smtClean="0"/>
                        <a:t>/ac</a:t>
                      </a:r>
                      <a:endParaRPr lang="en-US" dirty="0"/>
                    </a:p>
                  </a:txBody>
                  <a:tcPr marL="89836" marR="89836"/>
                </a:tc>
                <a:extLst>
                  <a:ext uri="{0D108BD9-81ED-4DB2-BD59-A6C34878D82A}">
                    <a16:rowId xmlns="" xmlns:a16="http://schemas.microsoft.com/office/drawing/2014/main" val="4199927520"/>
                  </a:ext>
                </a:extLst>
              </a:tr>
              <a:tr h="370840">
                <a:tc gridSpan="3">
                  <a:txBody>
                    <a:bodyPr/>
                    <a:lstStyle/>
                    <a:p>
                      <a:r>
                        <a:rPr lang="en-US" sz="1400" i="1" dirty="0" smtClean="0"/>
                        <a:t>OK location used Transform first application</a:t>
                      </a:r>
                      <a:r>
                        <a:rPr lang="en-US" sz="1400" i="1" baseline="0" dirty="0" smtClean="0"/>
                        <a:t> and </a:t>
                      </a:r>
                      <a:r>
                        <a:rPr lang="en-US" sz="1400" i="1" baseline="0" dirty="0" err="1" smtClean="0"/>
                        <a:t>Sivanto</a:t>
                      </a:r>
                      <a:r>
                        <a:rPr lang="en-US" sz="1400" i="1" baseline="0" dirty="0" smtClean="0"/>
                        <a:t> on a second application</a:t>
                      </a:r>
                      <a:endParaRPr lang="en-US" sz="1400" i="1" dirty="0"/>
                    </a:p>
                  </a:txBody>
                  <a:tcPr marL="89836" marR="89836"/>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2192762984"/>
                  </a:ext>
                </a:extLst>
              </a:tr>
            </a:tbl>
          </a:graphicData>
        </a:graphic>
      </p:graphicFrame>
      <p:pic>
        <p:nvPicPr>
          <p:cNvPr id="5" name="Picture Placeholder 4"/>
          <p:cNvPicPr>
            <a:picLocks noGrp="1" noChangeAspect="1"/>
          </p:cNvPicPr>
          <p:nvPr>
            <p:ph type="pic" sz="quarter" idx="4294967295"/>
          </p:nvPr>
        </p:nvPicPr>
        <p:blipFill>
          <a:blip r:embed="rId3" cstate="screen">
            <a:extLst>
              <a:ext uri="{28A0092B-C50C-407E-A947-70E740481C1C}">
                <a14:useLocalDpi xmlns="" xmlns:a14="http://schemas.microsoft.com/office/drawing/2010/main"/>
              </a:ext>
            </a:extLst>
          </a:blip>
          <a:srcRect/>
          <a:stretch>
            <a:fillRect/>
          </a:stretch>
        </p:blipFill>
        <p:spPr>
          <a:xfrm>
            <a:off x="0" y="0"/>
            <a:ext cx="2674176" cy="1295400"/>
          </a:xfrm>
          <a:prstGeom prst="rect">
            <a:avLst/>
          </a:prstGeom>
        </p:spPr>
      </p:pic>
      <p:sp>
        <p:nvSpPr>
          <p:cNvPr id="7" name="TextBox 6"/>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extLst>
      <p:ext uri="{BB962C8B-B14F-4D97-AF65-F5344CB8AC3E}">
        <p14:creationId xmlns="" xmlns:p14="http://schemas.microsoft.com/office/powerpoint/2010/main" val="7303104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95600" y="152400"/>
            <a:ext cx="5867400" cy="990600"/>
          </a:xfrm>
        </p:spPr>
        <p:txBody>
          <a:bodyPr anchor="ctr">
            <a:noAutofit/>
          </a:bodyPr>
          <a:lstStyle/>
          <a:p>
            <a:r>
              <a:rPr lang="en-US" sz="2800" b="1" dirty="0" smtClean="0">
                <a:solidFill>
                  <a:schemeClr val="bg1"/>
                </a:solidFill>
              </a:rPr>
              <a:t>SCA Control with </a:t>
            </a:r>
            <a:r>
              <a:rPr lang="en-US" sz="2800" b="1" dirty="0" smtClean="0">
                <a:solidFill>
                  <a:srgbClr val="FFFF00"/>
                </a:solidFill>
              </a:rPr>
              <a:t>Transform</a:t>
            </a:r>
            <a:r>
              <a:rPr lang="en-US" sz="2800" b="1" dirty="0" smtClean="0">
                <a:solidFill>
                  <a:schemeClr val="bg1"/>
                </a:solidFill>
              </a:rPr>
              <a:t> applied with or without Other Insecticides</a:t>
            </a:r>
            <a:endParaRPr lang="en-US" sz="2800" b="1" dirty="0">
              <a:solidFill>
                <a:schemeClr val="bg1"/>
              </a:solidFill>
            </a:endParaRPr>
          </a:p>
        </p:txBody>
      </p:sp>
      <p:pic>
        <p:nvPicPr>
          <p:cNvPr id="8" name="Content Placeholder 7"/>
          <p:cNvPicPr>
            <a:picLocks noGrp="1" noChangeAspect="1"/>
          </p:cNvPicPr>
          <p:nvPr>
            <p:ph sz="quarter" idx="10"/>
          </p:nvPr>
        </p:nvPicPr>
        <p:blipFill>
          <a:blip r:embed="rId3" cstate="print">
            <a:extLst>
              <a:ext uri="{28A0092B-C50C-407E-A947-70E740481C1C}">
                <a14:useLocalDpi xmlns="" xmlns:a14="http://schemas.microsoft.com/office/drawing/2010/main"/>
              </a:ext>
            </a:extLst>
          </a:blip>
          <a:stretch>
            <a:fillRect/>
          </a:stretch>
        </p:blipFill>
        <p:spPr>
          <a:xfrm>
            <a:off x="334182" y="1676400"/>
            <a:ext cx="8475636" cy="4419600"/>
          </a:xfrm>
          <a:prstGeom prst="rect">
            <a:avLst/>
          </a:prstGeom>
        </p:spPr>
      </p:pic>
      <p:pic>
        <p:nvPicPr>
          <p:cNvPr id="3" name="Picture Placeholder 2"/>
          <p:cNvPicPr>
            <a:picLocks noGrp="1" noChangeAspect="1"/>
          </p:cNvPicPr>
          <p:nvPr>
            <p:ph type="pic" sz="quarter" idx="4294967295"/>
          </p:nvPr>
        </p:nvPicPr>
        <p:blipFill>
          <a:blip r:embed="rId4" cstate="screen">
            <a:extLst>
              <a:ext uri="{28A0092B-C50C-407E-A947-70E740481C1C}">
                <a14:useLocalDpi xmlns="" xmlns:a14="http://schemas.microsoft.com/office/drawing/2010/main"/>
              </a:ext>
            </a:extLst>
          </a:blip>
          <a:srcRect/>
          <a:stretch>
            <a:fillRect/>
          </a:stretch>
        </p:blipFill>
        <p:spPr>
          <a:xfrm rot="10800000">
            <a:off x="0" y="0"/>
            <a:ext cx="2674176" cy="1295400"/>
          </a:xfrm>
        </p:spPr>
      </p:pic>
      <p:sp>
        <p:nvSpPr>
          <p:cNvPr id="6" name="TextBox 5"/>
          <p:cNvSpPr txBox="1"/>
          <p:nvPr/>
        </p:nvSpPr>
        <p:spPr>
          <a:xfrm>
            <a:off x="4191000" y="1981200"/>
            <a:ext cx="2536272" cy="369332"/>
          </a:xfrm>
          <a:prstGeom prst="rect">
            <a:avLst/>
          </a:prstGeom>
          <a:noFill/>
        </p:spPr>
        <p:txBody>
          <a:bodyPr wrap="none" rtlCol="0">
            <a:spAutoFit/>
          </a:bodyPr>
          <a:lstStyle/>
          <a:p>
            <a:r>
              <a:rPr lang="en-US" dirty="0" smtClean="0"/>
              <a:t>Oklahoma and Louisiana </a:t>
            </a:r>
            <a:endParaRPr lang="en-US" dirty="0"/>
          </a:p>
        </p:txBody>
      </p:sp>
      <p:sp>
        <p:nvSpPr>
          <p:cNvPr id="7" name="TextBox 6"/>
          <p:cNvSpPr txBox="1"/>
          <p:nvPr/>
        </p:nvSpPr>
        <p:spPr>
          <a:xfrm>
            <a:off x="3352800" y="1447800"/>
            <a:ext cx="2726580" cy="369332"/>
          </a:xfrm>
          <a:prstGeom prst="rect">
            <a:avLst/>
          </a:prstGeom>
          <a:noFill/>
        </p:spPr>
        <p:txBody>
          <a:bodyPr wrap="none" rtlCol="0">
            <a:spAutoFit/>
          </a:bodyPr>
          <a:lstStyle/>
          <a:p>
            <a:r>
              <a:rPr lang="en-US" dirty="0" smtClean="0"/>
              <a:t>LA – Kerns and OK - </a:t>
            </a:r>
            <a:r>
              <a:rPr lang="en-US" dirty="0" err="1" smtClean="0"/>
              <a:t>Zarrabi</a:t>
            </a:r>
            <a:endParaRPr lang="en-US" dirty="0"/>
          </a:p>
        </p:txBody>
      </p:sp>
      <p:sp>
        <p:nvSpPr>
          <p:cNvPr id="9" name="TextBox 8"/>
          <p:cNvSpPr txBox="1"/>
          <p:nvPr/>
        </p:nvSpPr>
        <p:spPr>
          <a:xfrm>
            <a:off x="1143000" y="5943600"/>
            <a:ext cx="6778522" cy="369332"/>
          </a:xfrm>
          <a:prstGeom prst="rect">
            <a:avLst/>
          </a:prstGeom>
          <a:noFill/>
        </p:spPr>
        <p:txBody>
          <a:bodyPr wrap="none" rtlCol="0">
            <a:spAutoFit/>
          </a:bodyPr>
          <a:lstStyle/>
          <a:p>
            <a:r>
              <a:rPr lang="en-US" dirty="0" smtClean="0"/>
              <a:t>Transform applied with various insecticides used for headworm control</a:t>
            </a:r>
            <a:endParaRPr lang="en-US" dirty="0"/>
          </a:p>
        </p:txBody>
      </p:sp>
      <p:sp>
        <p:nvSpPr>
          <p:cNvPr id="10" name="TextBox 9"/>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extLst>
      <p:ext uri="{BB962C8B-B14F-4D97-AF65-F5344CB8AC3E}">
        <p14:creationId xmlns="" xmlns:p14="http://schemas.microsoft.com/office/powerpoint/2010/main" val="2235424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19400" y="152400"/>
            <a:ext cx="5943600" cy="990600"/>
          </a:xfrm>
        </p:spPr>
        <p:txBody>
          <a:bodyPr>
            <a:noAutofit/>
          </a:bodyPr>
          <a:lstStyle/>
          <a:p>
            <a:r>
              <a:rPr lang="en-US" sz="2800" b="1" dirty="0" smtClean="0">
                <a:solidFill>
                  <a:schemeClr val="bg1"/>
                </a:solidFill>
              </a:rPr>
              <a:t>SCA Control with </a:t>
            </a:r>
            <a:r>
              <a:rPr lang="en-US" sz="2800" b="1" dirty="0" smtClean="0">
                <a:solidFill>
                  <a:srgbClr val="FFFF00"/>
                </a:solidFill>
              </a:rPr>
              <a:t>Sivanto Prime </a:t>
            </a:r>
            <a:r>
              <a:rPr lang="en-US" sz="2800" b="1" dirty="0" smtClean="0"/>
              <a:t>applied</a:t>
            </a:r>
            <a:r>
              <a:rPr lang="en-US" sz="2800" b="1" dirty="0" smtClean="0">
                <a:solidFill>
                  <a:srgbClr val="FFFF00"/>
                </a:solidFill>
              </a:rPr>
              <a:t> </a:t>
            </a:r>
            <a:r>
              <a:rPr lang="en-US" sz="2800" b="1" dirty="0" smtClean="0">
                <a:solidFill>
                  <a:schemeClr val="bg1"/>
                </a:solidFill>
              </a:rPr>
              <a:t>with or without other Insecticides</a:t>
            </a:r>
            <a:endParaRPr lang="en-US" sz="2800" b="1" dirty="0">
              <a:solidFill>
                <a:schemeClr val="bg1"/>
              </a:solidFill>
            </a:endParaRPr>
          </a:p>
        </p:txBody>
      </p:sp>
      <p:pic>
        <p:nvPicPr>
          <p:cNvPr id="4" name="Content Placeholder 3"/>
          <p:cNvPicPr>
            <a:picLocks noGrp="1" noChangeAspect="1"/>
          </p:cNvPicPr>
          <p:nvPr>
            <p:ph sz="quarter" idx="10"/>
          </p:nvPr>
        </p:nvPicPr>
        <p:blipFill>
          <a:blip r:embed="rId3" cstate="print">
            <a:extLst>
              <a:ext uri="{28A0092B-C50C-407E-A947-70E740481C1C}">
                <a14:useLocalDpi xmlns="" xmlns:a14="http://schemas.microsoft.com/office/drawing/2010/main"/>
              </a:ext>
            </a:extLst>
          </a:blip>
          <a:stretch>
            <a:fillRect/>
          </a:stretch>
        </p:blipFill>
        <p:spPr>
          <a:xfrm>
            <a:off x="414368" y="1676400"/>
            <a:ext cx="8315264" cy="4419600"/>
          </a:xfrm>
          <a:prstGeom prst="rect">
            <a:avLst/>
          </a:prstGeom>
        </p:spPr>
      </p:pic>
      <p:pic>
        <p:nvPicPr>
          <p:cNvPr id="3" name="Picture Placeholder 2"/>
          <p:cNvPicPr>
            <a:picLocks noGrp="1" noChangeAspect="1"/>
          </p:cNvPicPr>
          <p:nvPr>
            <p:ph type="pic" sz="quarter" idx="4294967295"/>
          </p:nvPr>
        </p:nvPicPr>
        <p:blipFill>
          <a:blip r:embed="rId4" cstate="screen">
            <a:extLst>
              <a:ext uri="{28A0092B-C50C-407E-A947-70E740481C1C}">
                <a14:useLocalDpi xmlns="" xmlns:a14="http://schemas.microsoft.com/office/drawing/2010/main"/>
              </a:ext>
            </a:extLst>
          </a:blip>
          <a:srcRect/>
          <a:stretch>
            <a:fillRect/>
          </a:stretch>
        </p:blipFill>
        <p:spPr>
          <a:xfrm rot="10800000">
            <a:off x="0" y="0"/>
            <a:ext cx="2674176" cy="1295400"/>
          </a:xfrm>
        </p:spPr>
      </p:pic>
      <p:sp>
        <p:nvSpPr>
          <p:cNvPr id="6" name="TextBox 5"/>
          <p:cNvSpPr txBox="1"/>
          <p:nvPr/>
        </p:nvSpPr>
        <p:spPr>
          <a:xfrm>
            <a:off x="3276600" y="1447800"/>
            <a:ext cx="2726580" cy="369332"/>
          </a:xfrm>
          <a:prstGeom prst="rect">
            <a:avLst/>
          </a:prstGeom>
          <a:noFill/>
        </p:spPr>
        <p:txBody>
          <a:bodyPr wrap="none" rtlCol="0">
            <a:spAutoFit/>
          </a:bodyPr>
          <a:lstStyle/>
          <a:p>
            <a:r>
              <a:rPr lang="en-US" dirty="0" smtClean="0"/>
              <a:t>LA – Kerns and OK - </a:t>
            </a:r>
            <a:r>
              <a:rPr lang="en-US" dirty="0" err="1" smtClean="0"/>
              <a:t>Zarrabi</a:t>
            </a:r>
            <a:endParaRPr lang="en-US" dirty="0"/>
          </a:p>
        </p:txBody>
      </p:sp>
      <p:sp>
        <p:nvSpPr>
          <p:cNvPr id="7" name="TextBox 6"/>
          <p:cNvSpPr txBox="1"/>
          <p:nvPr/>
        </p:nvSpPr>
        <p:spPr>
          <a:xfrm>
            <a:off x="4191000" y="1981200"/>
            <a:ext cx="2536272" cy="369332"/>
          </a:xfrm>
          <a:prstGeom prst="rect">
            <a:avLst/>
          </a:prstGeom>
          <a:noFill/>
        </p:spPr>
        <p:txBody>
          <a:bodyPr wrap="none" rtlCol="0">
            <a:spAutoFit/>
          </a:bodyPr>
          <a:lstStyle/>
          <a:p>
            <a:r>
              <a:rPr lang="en-US" dirty="0" smtClean="0"/>
              <a:t>Oklahoma and Louisiana </a:t>
            </a:r>
            <a:endParaRPr lang="en-US" dirty="0"/>
          </a:p>
        </p:txBody>
      </p:sp>
      <p:sp>
        <p:nvSpPr>
          <p:cNvPr id="8" name="TextBox 7"/>
          <p:cNvSpPr txBox="1"/>
          <p:nvPr/>
        </p:nvSpPr>
        <p:spPr>
          <a:xfrm>
            <a:off x="1143000" y="5791200"/>
            <a:ext cx="7123810" cy="369332"/>
          </a:xfrm>
          <a:prstGeom prst="rect">
            <a:avLst/>
          </a:prstGeom>
          <a:noFill/>
        </p:spPr>
        <p:txBody>
          <a:bodyPr wrap="none" rtlCol="0">
            <a:spAutoFit/>
          </a:bodyPr>
          <a:lstStyle/>
          <a:p>
            <a:r>
              <a:rPr lang="en-US" dirty="0" smtClean="0"/>
              <a:t>Sivanto Prime applied with various insecticides used for headworm control</a:t>
            </a:r>
            <a:endParaRPr lang="en-US" dirty="0"/>
          </a:p>
        </p:txBody>
      </p:sp>
      <p:sp>
        <p:nvSpPr>
          <p:cNvPr id="9" name="TextBox 8"/>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extLst>
      <p:ext uri="{BB962C8B-B14F-4D97-AF65-F5344CB8AC3E}">
        <p14:creationId xmlns="" xmlns:p14="http://schemas.microsoft.com/office/powerpoint/2010/main" val="3574928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43200" y="152400"/>
            <a:ext cx="6019800" cy="990600"/>
          </a:xfrm>
        </p:spPr>
        <p:txBody>
          <a:bodyPr>
            <a:noAutofit/>
          </a:bodyPr>
          <a:lstStyle/>
          <a:p>
            <a:r>
              <a:rPr lang="en-US" sz="2800" b="1" dirty="0" smtClean="0">
                <a:solidFill>
                  <a:schemeClr val="bg1"/>
                </a:solidFill>
              </a:rPr>
              <a:t>Headworm Control when various Insecticides Applied </a:t>
            </a:r>
            <a:r>
              <a:rPr lang="en-US" sz="2800" b="1" smtClean="0">
                <a:solidFill>
                  <a:schemeClr val="bg1"/>
                </a:solidFill>
              </a:rPr>
              <a:t>with </a:t>
            </a:r>
            <a:br>
              <a:rPr lang="en-US" sz="2800" b="1" smtClean="0">
                <a:solidFill>
                  <a:schemeClr val="bg1"/>
                </a:solidFill>
              </a:rPr>
            </a:br>
            <a:r>
              <a:rPr lang="en-US" sz="2800" b="1" smtClean="0">
                <a:solidFill>
                  <a:schemeClr val="bg1"/>
                </a:solidFill>
              </a:rPr>
              <a:t>Sivanto </a:t>
            </a:r>
            <a:r>
              <a:rPr lang="en-US" sz="2800" b="1" dirty="0" smtClean="0">
                <a:solidFill>
                  <a:schemeClr val="bg1"/>
                </a:solidFill>
              </a:rPr>
              <a:t>or Transform</a:t>
            </a:r>
            <a:endParaRPr lang="en-US" sz="2800" b="1" dirty="0">
              <a:solidFill>
                <a:schemeClr val="bg1"/>
              </a:solidFill>
            </a:endParaRPr>
          </a:p>
        </p:txBody>
      </p:sp>
      <p:pic>
        <p:nvPicPr>
          <p:cNvPr id="12" name="Content Placeholder 11"/>
          <p:cNvPicPr>
            <a:picLocks noGrp="1" noChangeAspect="1"/>
          </p:cNvPicPr>
          <p:nvPr>
            <p:ph sz="quarter" idx="10"/>
          </p:nvPr>
        </p:nvPicPr>
        <p:blipFill>
          <a:blip r:embed="rId3" cstate="print">
            <a:extLst>
              <a:ext uri="{28A0092B-C50C-407E-A947-70E740481C1C}">
                <a14:useLocalDpi xmlns="" xmlns:a14="http://schemas.microsoft.com/office/drawing/2010/main"/>
              </a:ext>
            </a:extLst>
          </a:blip>
          <a:stretch>
            <a:fillRect/>
          </a:stretch>
        </p:blipFill>
        <p:spPr>
          <a:xfrm>
            <a:off x="304800" y="1814409"/>
            <a:ext cx="8534400" cy="4143581"/>
          </a:xfrm>
          <a:prstGeom prst="rect">
            <a:avLst/>
          </a:prstGeom>
        </p:spPr>
      </p:pic>
      <p:pic>
        <p:nvPicPr>
          <p:cNvPr id="4" name="Picture Placeholder 3"/>
          <p:cNvPicPr>
            <a:picLocks noGrp="1" noChangeAspect="1"/>
          </p:cNvPicPr>
          <p:nvPr>
            <p:ph type="pic" sz="quarter" idx="4294967295"/>
          </p:nvPr>
        </p:nvPicPr>
        <p:blipFill>
          <a:blip r:embed="rId4" cstate="screen">
            <a:extLst>
              <a:ext uri="{28A0092B-C50C-407E-A947-70E740481C1C}">
                <a14:useLocalDpi xmlns="" xmlns:a14="http://schemas.microsoft.com/office/drawing/2010/main"/>
              </a:ext>
            </a:extLst>
          </a:blip>
          <a:srcRect/>
          <a:stretch>
            <a:fillRect/>
          </a:stretch>
        </p:blipFill>
        <p:spPr>
          <a:xfrm>
            <a:off x="0" y="0"/>
            <a:ext cx="2674176" cy="1295400"/>
          </a:xfrm>
          <a:prstGeom prst="rect">
            <a:avLst/>
          </a:prstGeom>
        </p:spPr>
      </p:pic>
      <p:sp>
        <p:nvSpPr>
          <p:cNvPr id="6" name="TextBox 5"/>
          <p:cNvSpPr txBox="1"/>
          <p:nvPr/>
        </p:nvSpPr>
        <p:spPr>
          <a:xfrm>
            <a:off x="3048000" y="5867400"/>
            <a:ext cx="3470822" cy="261610"/>
          </a:xfrm>
          <a:prstGeom prst="rect">
            <a:avLst/>
          </a:prstGeom>
          <a:noFill/>
        </p:spPr>
        <p:txBody>
          <a:bodyPr wrap="none" rtlCol="0">
            <a:spAutoFit/>
          </a:bodyPr>
          <a:lstStyle/>
          <a:p>
            <a:r>
              <a:rPr lang="en-US" sz="1100" b="1" i="1" dirty="0" err="1" smtClean="0"/>
              <a:t>AVG</a:t>
            </a:r>
            <a:r>
              <a:rPr lang="en-US" sz="1100" b="1" i="1" dirty="0" smtClean="0"/>
              <a:t> of Arkansas, Georgia, Kansas, Louisiana, Mississippi</a:t>
            </a:r>
            <a:endParaRPr lang="en-US" sz="1100" b="1" i="1" dirty="0"/>
          </a:p>
        </p:txBody>
      </p:sp>
      <p:sp>
        <p:nvSpPr>
          <p:cNvPr id="7" name="TextBox 6"/>
          <p:cNvSpPr txBox="1"/>
          <p:nvPr/>
        </p:nvSpPr>
        <p:spPr>
          <a:xfrm>
            <a:off x="4114800" y="1676400"/>
            <a:ext cx="1221232" cy="369332"/>
          </a:xfrm>
          <a:prstGeom prst="rect">
            <a:avLst/>
          </a:prstGeom>
          <a:noFill/>
        </p:spPr>
        <p:txBody>
          <a:bodyPr wrap="none" rtlCol="0">
            <a:spAutoFit/>
          </a:bodyPr>
          <a:lstStyle/>
          <a:p>
            <a:r>
              <a:rPr lang="en-US" dirty="0" smtClean="0"/>
              <a:t>Kerns et al </a:t>
            </a:r>
            <a:endParaRPr lang="en-US" dirty="0"/>
          </a:p>
        </p:txBody>
      </p:sp>
      <p:sp>
        <p:nvSpPr>
          <p:cNvPr id="8" name="TextBox 7"/>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extLst>
      <p:ext uri="{BB962C8B-B14F-4D97-AF65-F5344CB8AC3E}">
        <p14:creationId xmlns="" xmlns:p14="http://schemas.microsoft.com/office/powerpoint/2010/main" val="34083103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2800" b="1" smtClean="0"/>
              <a:t>SCA/</a:t>
            </a:r>
            <a:r>
              <a:rPr lang="en-US" sz="2800" b="1" err="1" smtClean="0"/>
              <a:t>MidgeTreatments</a:t>
            </a:r>
            <a:r>
              <a:rPr lang="en-US" sz="2800" b="1" smtClean="0"/>
              <a:t> </a:t>
            </a:r>
            <a:br>
              <a:rPr lang="en-US" sz="2800" b="1" smtClean="0"/>
            </a:br>
            <a:r>
              <a:rPr lang="en-US" sz="2800" b="1" smtClean="0"/>
              <a:t>Tested </a:t>
            </a:r>
            <a:r>
              <a:rPr lang="en-US" sz="2800" b="1" dirty="0" smtClean="0"/>
              <a:t>in 2016</a:t>
            </a:r>
            <a:endParaRPr lang="en-US" sz="2800" b="1" dirty="0">
              <a:solidFill>
                <a:schemeClr val="bg1"/>
              </a:solidFill>
            </a:endParaRPr>
          </a:p>
        </p:txBody>
      </p:sp>
      <p:graphicFrame>
        <p:nvGraphicFramePr>
          <p:cNvPr id="6" name="Content Placeholder 5"/>
          <p:cNvGraphicFramePr>
            <a:graphicFrameLocks noGrp="1"/>
          </p:cNvGraphicFramePr>
          <p:nvPr>
            <p:ph sz="quarter" idx="10"/>
            <p:extLst>
              <p:ext uri="{D42A27DB-BD31-4B8C-83A1-F6EECF244321}">
                <p14:modId xmlns="" xmlns:p14="http://schemas.microsoft.com/office/powerpoint/2010/main" val="823068835"/>
              </p:ext>
            </p:extLst>
          </p:nvPr>
        </p:nvGraphicFramePr>
        <p:xfrm>
          <a:off x="304800" y="1676400"/>
          <a:ext cx="8534401" cy="2301240"/>
        </p:xfrm>
        <a:graphic>
          <a:graphicData uri="http://schemas.openxmlformats.org/drawingml/2006/table">
            <a:tbl>
              <a:tblPr firstRow="1" bandRow="1">
                <a:tableStyleId>{21E4AEA4-8DFA-4A89-87EB-49C32662AFE0}</a:tableStyleId>
              </a:tblPr>
              <a:tblGrid>
                <a:gridCol w="922638">
                  <a:extLst>
                    <a:ext uri="{9D8B030D-6E8A-4147-A177-3AD203B41FA5}">
                      <a16:colId xmlns="" xmlns:a16="http://schemas.microsoft.com/office/drawing/2014/main" val="391301348"/>
                    </a:ext>
                  </a:extLst>
                </a:gridCol>
                <a:gridCol w="1847299">
                  <a:extLst>
                    <a:ext uri="{9D8B030D-6E8A-4147-A177-3AD203B41FA5}">
                      <a16:colId xmlns="" xmlns:a16="http://schemas.microsoft.com/office/drawing/2014/main" val="4273954104"/>
                    </a:ext>
                  </a:extLst>
                </a:gridCol>
                <a:gridCol w="5764464">
                  <a:extLst>
                    <a:ext uri="{9D8B030D-6E8A-4147-A177-3AD203B41FA5}">
                      <a16:colId xmlns="" xmlns:a16="http://schemas.microsoft.com/office/drawing/2014/main" val="579907161"/>
                    </a:ext>
                  </a:extLst>
                </a:gridCol>
              </a:tblGrid>
              <a:tr h="370840">
                <a:tc>
                  <a:txBody>
                    <a:bodyPr/>
                    <a:lstStyle/>
                    <a:p>
                      <a:r>
                        <a:rPr lang="en-US" dirty="0" err="1" smtClean="0"/>
                        <a:t>Trt</a:t>
                      </a:r>
                      <a:endParaRPr lang="en-US" dirty="0"/>
                    </a:p>
                  </a:txBody>
                  <a:tcPr marL="89836" marR="89836"/>
                </a:tc>
                <a:tc>
                  <a:txBody>
                    <a:bodyPr/>
                    <a:lstStyle/>
                    <a:p>
                      <a:r>
                        <a:rPr lang="en-US" dirty="0" smtClean="0"/>
                        <a:t>SCA insecticide</a:t>
                      </a:r>
                      <a:endParaRPr lang="en-US" dirty="0"/>
                    </a:p>
                  </a:txBody>
                  <a:tcPr marL="89836" marR="89836"/>
                </a:tc>
                <a:tc>
                  <a:txBody>
                    <a:bodyPr/>
                    <a:lstStyle/>
                    <a:p>
                      <a:r>
                        <a:rPr lang="en-US" dirty="0" smtClean="0"/>
                        <a:t>Midge Insecticide</a:t>
                      </a:r>
                      <a:endParaRPr lang="en-US" dirty="0"/>
                    </a:p>
                  </a:txBody>
                  <a:tcPr marL="89836" marR="89836"/>
                </a:tc>
                <a:extLst>
                  <a:ext uri="{0D108BD9-81ED-4DB2-BD59-A6C34878D82A}">
                    <a16:rowId xmlns="" xmlns:a16="http://schemas.microsoft.com/office/drawing/2014/main" val="2991925623"/>
                  </a:ext>
                </a:extLst>
              </a:tr>
              <a:tr h="370840">
                <a:tc>
                  <a:txBody>
                    <a:bodyPr/>
                    <a:lstStyle/>
                    <a:p>
                      <a:r>
                        <a:rPr lang="en-US" dirty="0" smtClean="0"/>
                        <a:t>1</a:t>
                      </a:r>
                      <a:endParaRPr lang="en-US" dirty="0"/>
                    </a:p>
                  </a:txBody>
                  <a:tcPr marL="89836" marR="89836"/>
                </a:tc>
                <a:tc rowSpan="3">
                  <a:txBody>
                    <a:bodyPr/>
                    <a:lstStyle/>
                    <a:p>
                      <a:r>
                        <a:rPr lang="en-US" dirty="0" smtClean="0"/>
                        <a:t>Transform 1 </a:t>
                      </a:r>
                      <a:r>
                        <a:rPr lang="en-US" dirty="0" err="1" smtClean="0"/>
                        <a:t>oz</a:t>
                      </a:r>
                      <a:r>
                        <a:rPr lang="en-US" dirty="0" smtClean="0"/>
                        <a:t>/ac</a:t>
                      </a:r>
                    </a:p>
                    <a:p>
                      <a:endParaRPr lang="en-US" dirty="0" smtClean="0"/>
                    </a:p>
                    <a:p>
                      <a:endParaRPr lang="en-US" dirty="0" smtClean="0"/>
                    </a:p>
                    <a:p>
                      <a:r>
                        <a:rPr lang="en-US" dirty="0" smtClean="0"/>
                        <a:t>or</a:t>
                      </a:r>
                    </a:p>
                  </a:txBody>
                  <a:tcPr marL="89836" marR="89836"/>
                </a:tc>
                <a:tc>
                  <a:txBody>
                    <a:bodyPr/>
                    <a:lstStyle/>
                    <a:p>
                      <a:r>
                        <a:rPr lang="en-US" dirty="0" smtClean="0"/>
                        <a:t>Untreated</a:t>
                      </a:r>
                      <a:endParaRPr lang="en-US" dirty="0"/>
                    </a:p>
                  </a:txBody>
                  <a:tcPr marL="89836" marR="89836"/>
                </a:tc>
                <a:extLst>
                  <a:ext uri="{0D108BD9-81ED-4DB2-BD59-A6C34878D82A}">
                    <a16:rowId xmlns="" xmlns:a16="http://schemas.microsoft.com/office/drawing/2014/main" val="2587240963"/>
                  </a:ext>
                </a:extLst>
              </a:tr>
              <a:tr h="370840">
                <a:tc>
                  <a:txBody>
                    <a:bodyPr/>
                    <a:lstStyle/>
                    <a:p>
                      <a:r>
                        <a:rPr lang="en-US" dirty="0" smtClean="0"/>
                        <a:t>2</a:t>
                      </a:r>
                      <a:endParaRPr lang="en-US" dirty="0"/>
                    </a:p>
                  </a:txBody>
                  <a:tcPr marL="89836" marR="89836"/>
                </a:tc>
                <a:tc vMerge="1">
                  <a:txBody>
                    <a:bodyPr/>
                    <a:lstStyle/>
                    <a:p>
                      <a:endParaRPr lang="en-US" dirty="0"/>
                    </a:p>
                  </a:txBody>
                  <a:tcPr/>
                </a:tc>
                <a:tc>
                  <a:txBody>
                    <a:bodyPr/>
                    <a:lstStyle/>
                    <a:p>
                      <a:r>
                        <a:rPr lang="en-US" dirty="0" smtClean="0"/>
                        <a:t>Pyrethroid (</a:t>
                      </a:r>
                      <a:r>
                        <a:rPr lang="en-US" dirty="0" err="1" smtClean="0"/>
                        <a:t>Baythroid</a:t>
                      </a:r>
                      <a:r>
                        <a:rPr lang="en-US" dirty="0" smtClean="0"/>
                        <a:t> XL 2.0 fl-oz or Karate Z</a:t>
                      </a:r>
                      <a:r>
                        <a:rPr lang="en-US" baseline="0" dirty="0" smtClean="0"/>
                        <a:t> 1.2 fl-oz/ac)</a:t>
                      </a:r>
                      <a:endParaRPr lang="en-US" dirty="0"/>
                    </a:p>
                  </a:txBody>
                  <a:tcPr marL="89836" marR="89836"/>
                </a:tc>
                <a:extLst>
                  <a:ext uri="{0D108BD9-81ED-4DB2-BD59-A6C34878D82A}">
                    <a16:rowId xmlns="" xmlns:a16="http://schemas.microsoft.com/office/drawing/2014/main" val="3320298721"/>
                  </a:ext>
                </a:extLst>
              </a:tr>
              <a:tr h="370840">
                <a:tc>
                  <a:txBody>
                    <a:bodyPr/>
                    <a:lstStyle/>
                    <a:p>
                      <a:r>
                        <a:rPr lang="en-US" dirty="0" smtClean="0"/>
                        <a:t>3</a:t>
                      </a:r>
                      <a:endParaRPr lang="en-US" dirty="0"/>
                    </a:p>
                  </a:txBody>
                  <a:tcPr marL="89836" marR="89836"/>
                </a:tc>
                <a:tc vMerge="1">
                  <a:txBody>
                    <a:bodyPr/>
                    <a:lstStyle/>
                    <a:p>
                      <a:endParaRPr lang="en-US" dirty="0"/>
                    </a:p>
                  </a:txBody>
                  <a:tcPr/>
                </a:tc>
                <a:tc>
                  <a:txBody>
                    <a:bodyPr/>
                    <a:lstStyle/>
                    <a:p>
                      <a:r>
                        <a:rPr lang="en-US" dirty="0" smtClean="0"/>
                        <a:t>Blackhawk 1.5</a:t>
                      </a:r>
                      <a:r>
                        <a:rPr lang="en-US" baseline="0" dirty="0" smtClean="0"/>
                        <a:t> </a:t>
                      </a:r>
                      <a:r>
                        <a:rPr lang="en-US" baseline="0" dirty="0" err="1" smtClean="0"/>
                        <a:t>oz</a:t>
                      </a:r>
                      <a:r>
                        <a:rPr lang="en-US" baseline="0" dirty="0" smtClean="0"/>
                        <a:t>/ac</a:t>
                      </a:r>
                      <a:endParaRPr lang="en-US" dirty="0"/>
                    </a:p>
                  </a:txBody>
                  <a:tcPr marL="89836" marR="89836"/>
                </a:tc>
                <a:extLst>
                  <a:ext uri="{0D108BD9-81ED-4DB2-BD59-A6C34878D82A}">
                    <a16:rowId xmlns="" xmlns:a16="http://schemas.microsoft.com/office/drawing/2014/main" val="3885614629"/>
                  </a:ext>
                </a:extLst>
              </a:tr>
              <a:tr h="370840">
                <a:tc>
                  <a:txBody>
                    <a:bodyPr/>
                    <a:lstStyle/>
                    <a:p>
                      <a:r>
                        <a:rPr lang="en-US" dirty="0" smtClean="0"/>
                        <a:t>4</a:t>
                      </a:r>
                      <a:endParaRPr lang="en-US" dirty="0"/>
                    </a:p>
                  </a:txBody>
                  <a:tcPr marL="89836" marR="89836"/>
                </a:tc>
                <a:tc rowSpan="2">
                  <a:txBody>
                    <a:bodyPr/>
                    <a:lstStyle/>
                    <a:p>
                      <a:r>
                        <a:rPr lang="en-US" dirty="0" err="1" smtClean="0"/>
                        <a:t>Sivanto</a:t>
                      </a:r>
                      <a:r>
                        <a:rPr lang="en-US" dirty="0" smtClean="0"/>
                        <a:t> 4 </a:t>
                      </a:r>
                      <a:r>
                        <a:rPr lang="en-US" dirty="0" err="1" smtClean="0"/>
                        <a:t>fl-oz</a:t>
                      </a:r>
                      <a:r>
                        <a:rPr lang="en-US" dirty="0" smtClean="0"/>
                        <a:t>/ac</a:t>
                      </a:r>
                      <a:endParaRPr lang="en-US" dirty="0"/>
                    </a:p>
                  </a:txBody>
                  <a:tcPr marL="89836" marR="89836"/>
                </a:tc>
                <a:tc>
                  <a:txBody>
                    <a:bodyPr/>
                    <a:lstStyle/>
                    <a:p>
                      <a:r>
                        <a:rPr lang="en-US" dirty="0" smtClean="0"/>
                        <a:t>Lorsban 1 pt/ac or Lannate 2.4 LV 1 pt/ac</a:t>
                      </a:r>
                      <a:endParaRPr lang="en-US" dirty="0"/>
                    </a:p>
                  </a:txBody>
                  <a:tcPr marL="89836" marR="89836"/>
                </a:tc>
                <a:extLst>
                  <a:ext uri="{0D108BD9-81ED-4DB2-BD59-A6C34878D82A}">
                    <a16:rowId xmlns="" xmlns:a16="http://schemas.microsoft.com/office/drawing/2014/main" val="3049899048"/>
                  </a:ext>
                </a:extLst>
              </a:tr>
              <a:tr h="370840">
                <a:tc>
                  <a:txBody>
                    <a:bodyPr/>
                    <a:lstStyle/>
                    <a:p>
                      <a:r>
                        <a:rPr lang="en-US" dirty="0" smtClean="0"/>
                        <a:t>5</a:t>
                      </a:r>
                      <a:endParaRPr lang="en-US" dirty="0"/>
                    </a:p>
                  </a:txBody>
                  <a:tcPr marL="89836" marR="89836"/>
                </a:tc>
                <a:tc vMerge="1">
                  <a:txBody>
                    <a:bodyPr/>
                    <a:lstStyle/>
                    <a:p>
                      <a:endParaRPr lang="en-US" dirty="0"/>
                    </a:p>
                  </a:txBody>
                  <a:tcPr/>
                </a:tc>
                <a:tc>
                  <a:txBody>
                    <a:bodyPr/>
                    <a:lstStyle/>
                    <a:p>
                      <a:r>
                        <a:rPr lang="en-US" dirty="0" smtClean="0"/>
                        <a:t>Diamond 6 </a:t>
                      </a:r>
                      <a:r>
                        <a:rPr lang="en-US" dirty="0" err="1" smtClean="0"/>
                        <a:t>fl-oz</a:t>
                      </a:r>
                      <a:r>
                        <a:rPr lang="en-US" dirty="0" smtClean="0"/>
                        <a:t>/ac</a:t>
                      </a:r>
                      <a:endParaRPr lang="en-US" dirty="0"/>
                    </a:p>
                  </a:txBody>
                  <a:tcPr marL="89836" marR="89836"/>
                </a:tc>
                <a:extLst>
                  <a:ext uri="{0D108BD9-81ED-4DB2-BD59-A6C34878D82A}">
                    <a16:rowId xmlns="" xmlns:a16="http://schemas.microsoft.com/office/drawing/2014/main" val="801220481"/>
                  </a:ext>
                </a:extLst>
              </a:tr>
            </a:tbl>
          </a:graphicData>
        </a:graphic>
      </p:graphicFrame>
      <p:pic>
        <p:nvPicPr>
          <p:cNvPr id="4" name="Picture Placeholder 3"/>
          <p:cNvPicPr>
            <a:picLocks noGrp="1" noChangeAspect="1"/>
          </p:cNvPicPr>
          <p:nvPr>
            <p:ph type="pic" sz="quarter" idx="4294967295"/>
          </p:nvPr>
        </p:nvPicPr>
        <p:blipFill>
          <a:blip r:embed="rId2" cstate="screen">
            <a:extLst>
              <a:ext uri="{28A0092B-C50C-407E-A947-70E740481C1C}">
                <a14:useLocalDpi xmlns="" xmlns:a14="http://schemas.microsoft.com/office/drawing/2010/main"/>
              </a:ext>
            </a:extLst>
          </a:blip>
          <a:srcRect/>
          <a:stretch>
            <a:fillRect/>
          </a:stretch>
        </p:blipFill>
        <p:spPr>
          <a:xfrm>
            <a:off x="0" y="0"/>
            <a:ext cx="2674176" cy="1295400"/>
          </a:xfrm>
          <a:prstGeom prst="rect">
            <a:avLst/>
          </a:prstGeom>
        </p:spPr>
      </p:pic>
      <p:sp>
        <p:nvSpPr>
          <p:cNvPr id="5" name="TextBox 4"/>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extLst>
      <p:ext uri="{BB962C8B-B14F-4D97-AF65-F5344CB8AC3E}">
        <p14:creationId xmlns="" xmlns:p14="http://schemas.microsoft.com/office/powerpoint/2010/main" val="26063457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43200" y="152400"/>
            <a:ext cx="6019800" cy="990600"/>
          </a:xfrm>
        </p:spPr>
        <p:txBody>
          <a:bodyPr anchor="ctr">
            <a:noAutofit/>
          </a:bodyPr>
          <a:lstStyle/>
          <a:p>
            <a:r>
              <a:rPr lang="en-US" sz="2800" b="1" dirty="0" smtClean="0"/>
              <a:t>Midge Control when various Insecticides Applied with Sivanto or Transform</a:t>
            </a:r>
            <a:endParaRPr lang="en-US" sz="2800" b="1" dirty="0">
              <a:solidFill>
                <a:schemeClr val="bg1"/>
              </a:solidFill>
            </a:endParaRPr>
          </a:p>
        </p:txBody>
      </p:sp>
      <p:pic>
        <p:nvPicPr>
          <p:cNvPr id="6" name="Content Placeholder 5"/>
          <p:cNvPicPr>
            <a:picLocks noGrp="1" noChangeAspect="1"/>
          </p:cNvPicPr>
          <p:nvPr>
            <p:ph sz="quarter" idx="10"/>
          </p:nvPr>
        </p:nvPicPr>
        <p:blipFill>
          <a:blip r:embed="rId4" cstate="print">
            <a:extLst>
              <a:ext uri="{28A0092B-C50C-407E-A947-70E740481C1C}">
                <a14:useLocalDpi xmlns="" xmlns:a14="http://schemas.microsoft.com/office/drawing/2010/main"/>
              </a:ext>
            </a:extLst>
          </a:blip>
          <a:srcRect l="5128"/>
          <a:stretch>
            <a:fillRect/>
          </a:stretch>
        </p:blipFill>
        <p:spPr>
          <a:xfrm>
            <a:off x="2057400" y="1752600"/>
            <a:ext cx="5638800" cy="4419600"/>
          </a:xfrm>
          <a:prstGeom prst="rect">
            <a:avLst/>
          </a:prstGeom>
        </p:spPr>
      </p:pic>
      <p:pic>
        <p:nvPicPr>
          <p:cNvPr id="9" name="Picture Placeholder 8"/>
          <p:cNvPicPr>
            <a:picLocks noGrp="1" noChangeAspect="1"/>
          </p:cNvPicPr>
          <p:nvPr>
            <p:ph type="pic" sz="quarter" idx="4294967295"/>
          </p:nvPr>
        </p:nvPicPr>
        <p:blipFill>
          <a:blip r:embed="rId5" cstate="screen">
            <a:extLst>
              <a:ext uri="{28A0092B-C50C-407E-A947-70E740481C1C}">
                <a14:useLocalDpi xmlns="" xmlns:a14="http://schemas.microsoft.com/office/drawing/2010/main"/>
              </a:ext>
            </a:extLst>
          </a:blip>
          <a:srcRect/>
          <a:stretch>
            <a:fillRect/>
          </a:stretch>
        </p:blipFill>
        <p:spPr>
          <a:xfrm>
            <a:off x="0" y="0"/>
            <a:ext cx="2674176" cy="1295400"/>
          </a:xfrm>
        </p:spPr>
      </p:pic>
      <p:sp>
        <p:nvSpPr>
          <p:cNvPr id="7" name="TextBox 6"/>
          <p:cNvSpPr txBox="1"/>
          <p:nvPr/>
        </p:nvSpPr>
        <p:spPr>
          <a:xfrm>
            <a:off x="4191000" y="1295400"/>
            <a:ext cx="1764778" cy="369332"/>
          </a:xfrm>
          <a:prstGeom prst="rect">
            <a:avLst/>
          </a:prstGeom>
          <a:noFill/>
        </p:spPr>
        <p:txBody>
          <a:bodyPr wrap="none" rtlCol="0">
            <a:spAutoFit/>
          </a:bodyPr>
          <a:lstStyle/>
          <a:p>
            <a:r>
              <a:rPr lang="en-US" dirty="0" smtClean="0"/>
              <a:t>Georgia -  </a:t>
            </a:r>
            <a:r>
              <a:rPr lang="en-US" dirty="0" err="1" smtClean="0"/>
              <a:t>Buntin</a:t>
            </a:r>
            <a:endParaRPr lang="en-US" dirty="0"/>
          </a:p>
        </p:txBody>
      </p:sp>
      <p:sp>
        <p:nvSpPr>
          <p:cNvPr id="8" name="TextBox 7"/>
          <p:cNvSpPr txBox="1"/>
          <p:nvPr/>
        </p:nvSpPr>
        <p:spPr>
          <a:xfrm rot="16200000">
            <a:off x="912947" y="3582853"/>
            <a:ext cx="2048638" cy="369332"/>
          </a:xfrm>
          <a:prstGeom prst="rect">
            <a:avLst/>
          </a:prstGeom>
          <a:noFill/>
        </p:spPr>
        <p:txBody>
          <a:bodyPr wrap="none" rtlCol="0">
            <a:spAutoFit/>
          </a:bodyPr>
          <a:lstStyle/>
          <a:p>
            <a:r>
              <a:rPr lang="en-US" dirty="0" smtClean="0"/>
              <a:t>Midge per 10 heads</a:t>
            </a:r>
            <a:endParaRPr lang="en-US" dirty="0"/>
          </a:p>
        </p:txBody>
      </p:sp>
      <p:sp>
        <p:nvSpPr>
          <p:cNvPr id="10" name="TextBox 9"/>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extLst>
      <p:ext uri="{BB962C8B-B14F-4D97-AF65-F5344CB8AC3E}">
        <p14:creationId xmlns="" xmlns:p14="http://schemas.microsoft.com/office/powerpoint/2010/main" val="20991742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24200" y="152400"/>
            <a:ext cx="5638800" cy="990600"/>
          </a:xfrm>
        </p:spPr>
        <p:txBody>
          <a:bodyPr anchor="ctr">
            <a:noAutofit/>
          </a:bodyPr>
          <a:lstStyle/>
          <a:p>
            <a:r>
              <a:rPr lang="en-US" sz="2800" b="1" dirty="0" smtClean="0"/>
              <a:t>Midge Control when various Insecticides Applied with Sivanto or Transform</a:t>
            </a:r>
            <a:endParaRPr lang="en-US" sz="2800" b="1" dirty="0">
              <a:solidFill>
                <a:schemeClr val="bg1"/>
              </a:solidFill>
            </a:endParaRPr>
          </a:p>
        </p:txBody>
      </p:sp>
      <p:pic>
        <p:nvPicPr>
          <p:cNvPr id="3" name="Content Placeholder 2"/>
          <p:cNvPicPr>
            <a:picLocks noGrp="1" noChangeAspect="1"/>
          </p:cNvPicPr>
          <p:nvPr>
            <p:ph sz="quarter" idx="10"/>
          </p:nvPr>
        </p:nvPicPr>
        <p:blipFill>
          <a:blip r:embed="rId3" cstate="print">
            <a:extLst>
              <a:ext uri="{28A0092B-C50C-407E-A947-70E740481C1C}">
                <a14:useLocalDpi xmlns="" xmlns:a14="http://schemas.microsoft.com/office/drawing/2010/main"/>
              </a:ext>
            </a:extLst>
          </a:blip>
          <a:stretch>
            <a:fillRect/>
          </a:stretch>
        </p:blipFill>
        <p:spPr>
          <a:xfrm>
            <a:off x="1936610" y="1676400"/>
            <a:ext cx="5270779" cy="4419600"/>
          </a:xfrm>
          <a:prstGeom prst="rect">
            <a:avLst/>
          </a:prstGeom>
        </p:spPr>
      </p:pic>
      <p:pic>
        <p:nvPicPr>
          <p:cNvPr id="9" name="Picture Placeholder 8"/>
          <p:cNvPicPr>
            <a:picLocks noGrp="1" noChangeAspect="1"/>
          </p:cNvPicPr>
          <p:nvPr>
            <p:ph type="pic" sz="quarter" idx="4294967295"/>
          </p:nvPr>
        </p:nvPicPr>
        <p:blipFill>
          <a:blip r:embed="rId4" cstate="screen">
            <a:extLst>
              <a:ext uri="{28A0092B-C50C-407E-A947-70E740481C1C}">
                <a14:useLocalDpi xmlns="" xmlns:a14="http://schemas.microsoft.com/office/drawing/2010/main"/>
              </a:ext>
            </a:extLst>
          </a:blip>
          <a:srcRect/>
          <a:stretch>
            <a:fillRect/>
          </a:stretch>
        </p:blipFill>
        <p:spPr>
          <a:xfrm>
            <a:off x="0" y="0"/>
            <a:ext cx="2674176" cy="1295400"/>
          </a:xfrm>
        </p:spPr>
      </p:pic>
      <p:sp>
        <p:nvSpPr>
          <p:cNvPr id="4" name="TextBox 3"/>
          <p:cNvSpPr txBox="1"/>
          <p:nvPr/>
        </p:nvSpPr>
        <p:spPr>
          <a:xfrm>
            <a:off x="3581400" y="5943600"/>
            <a:ext cx="1648208" cy="338554"/>
          </a:xfrm>
          <a:prstGeom prst="rect">
            <a:avLst/>
          </a:prstGeom>
          <a:noFill/>
        </p:spPr>
        <p:txBody>
          <a:bodyPr wrap="none" rtlCol="0">
            <a:spAutoFit/>
          </a:bodyPr>
          <a:lstStyle/>
          <a:p>
            <a:r>
              <a:rPr lang="en-US" sz="1600" i="1" dirty="0" smtClean="0"/>
              <a:t>No yield response</a:t>
            </a:r>
            <a:endParaRPr lang="en-US" sz="1600" i="1" dirty="0"/>
          </a:p>
        </p:txBody>
      </p:sp>
      <p:sp>
        <p:nvSpPr>
          <p:cNvPr id="6" name="TextBox 5"/>
          <p:cNvSpPr txBox="1"/>
          <p:nvPr/>
        </p:nvSpPr>
        <p:spPr>
          <a:xfrm>
            <a:off x="4191000" y="1295400"/>
            <a:ext cx="1764778" cy="369332"/>
          </a:xfrm>
          <a:prstGeom prst="rect">
            <a:avLst/>
          </a:prstGeom>
          <a:noFill/>
        </p:spPr>
        <p:txBody>
          <a:bodyPr wrap="none" rtlCol="0">
            <a:spAutoFit/>
          </a:bodyPr>
          <a:lstStyle/>
          <a:p>
            <a:r>
              <a:rPr lang="en-US" dirty="0" smtClean="0"/>
              <a:t>Georgia -  </a:t>
            </a:r>
            <a:r>
              <a:rPr lang="en-US" dirty="0" err="1" smtClean="0"/>
              <a:t>Buntin</a:t>
            </a:r>
            <a:endParaRPr lang="en-US" dirty="0"/>
          </a:p>
        </p:txBody>
      </p:sp>
      <p:sp>
        <p:nvSpPr>
          <p:cNvPr id="7" name="TextBox 6"/>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extLst>
      <p:ext uri="{BB962C8B-B14F-4D97-AF65-F5344CB8AC3E}">
        <p14:creationId xmlns="" xmlns:p14="http://schemas.microsoft.com/office/powerpoint/2010/main" val="18535253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0"/>
          </p:nvPr>
        </p:nvPicPr>
        <p:blipFill>
          <a:blip r:embed="rId3" cstate="print">
            <a:extLst>
              <a:ext uri="{28A0092B-C50C-407E-A947-70E740481C1C}">
                <a14:useLocalDpi xmlns="" xmlns:a14="http://schemas.microsoft.com/office/drawing/2010/main"/>
              </a:ext>
            </a:extLst>
          </a:blip>
          <a:stretch>
            <a:fillRect/>
          </a:stretch>
        </p:blipFill>
        <p:spPr>
          <a:xfrm>
            <a:off x="1676400" y="1600200"/>
            <a:ext cx="5738667" cy="4648200"/>
          </a:xfrm>
          <a:prstGeom prst="rect">
            <a:avLst/>
          </a:prstGeom>
        </p:spPr>
      </p:pic>
      <p:pic>
        <p:nvPicPr>
          <p:cNvPr id="9" name="Picture Placeholder 8"/>
          <p:cNvPicPr>
            <a:picLocks noGrp="1" noChangeAspect="1"/>
          </p:cNvPicPr>
          <p:nvPr>
            <p:ph type="pic" sz="quarter" idx="4294967295"/>
          </p:nvPr>
        </p:nvPicPr>
        <p:blipFill>
          <a:blip r:embed="rId4" cstate="screen">
            <a:extLst>
              <a:ext uri="{28A0092B-C50C-407E-A947-70E740481C1C}">
                <a14:useLocalDpi xmlns="" xmlns:a14="http://schemas.microsoft.com/office/drawing/2010/main"/>
              </a:ext>
            </a:extLst>
          </a:blip>
          <a:srcRect/>
          <a:stretch>
            <a:fillRect/>
          </a:stretch>
        </p:blipFill>
        <p:spPr>
          <a:xfrm>
            <a:off x="0" y="0"/>
            <a:ext cx="2674176" cy="1295400"/>
          </a:xfrm>
        </p:spPr>
      </p:pic>
      <p:sp>
        <p:nvSpPr>
          <p:cNvPr id="4" name="TextBox 3"/>
          <p:cNvSpPr txBox="1"/>
          <p:nvPr/>
        </p:nvSpPr>
        <p:spPr>
          <a:xfrm>
            <a:off x="3200400" y="6172200"/>
            <a:ext cx="1648208" cy="338554"/>
          </a:xfrm>
          <a:prstGeom prst="rect">
            <a:avLst/>
          </a:prstGeom>
          <a:noFill/>
        </p:spPr>
        <p:txBody>
          <a:bodyPr wrap="none" rtlCol="0">
            <a:spAutoFit/>
          </a:bodyPr>
          <a:lstStyle/>
          <a:p>
            <a:r>
              <a:rPr lang="en-US" sz="1600" i="1" dirty="0" smtClean="0"/>
              <a:t>No yield response</a:t>
            </a:r>
            <a:endParaRPr lang="en-US" sz="1600" i="1" dirty="0"/>
          </a:p>
        </p:txBody>
      </p:sp>
      <p:sp>
        <p:nvSpPr>
          <p:cNvPr id="7" name="TextBox 6"/>
          <p:cNvSpPr txBox="1"/>
          <p:nvPr/>
        </p:nvSpPr>
        <p:spPr>
          <a:xfrm>
            <a:off x="3810000" y="1371600"/>
            <a:ext cx="1764266" cy="369332"/>
          </a:xfrm>
          <a:prstGeom prst="rect">
            <a:avLst/>
          </a:prstGeom>
          <a:noFill/>
        </p:spPr>
        <p:txBody>
          <a:bodyPr wrap="none" rtlCol="0">
            <a:spAutoFit/>
          </a:bodyPr>
          <a:lstStyle/>
          <a:p>
            <a:r>
              <a:rPr lang="en-US" dirty="0" smtClean="0"/>
              <a:t>Louisiana - Kerns</a:t>
            </a:r>
            <a:endParaRPr lang="en-US" dirty="0"/>
          </a:p>
        </p:txBody>
      </p:sp>
      <p:sp>
        <p:nvSpPr>
          <p:cNvPr id="10" name="Title 4"/>
          <p:cNvSpPr>
            <a:spLocks noGrp="1"/>
          </p:cNvSpPr>
          <p:nvPr>
            <p:ph type="title"/>
          </p:nvPr>
        </p:nvSpPr>
        <p:spPr>
          <a:xfrm>
            <a:off x="3124200" y="152400"/>
            <a:ext cx="5638800" cy="990600"/>
          </a:xfrm>
        </p:spPr>
        <p:txBody>
          <a:bodyPr anchor="ctr">
            <a:noAutofit/>
          </a:bodyPr>
          <a:lstStyle/>
          <a:p>
            <a:r>
              <a:rPr lang="en-US" sz="2800" b="1" dirty="0" smtClean="0"/>
              <a:t>Midge Control when various Insecticides Applied with Sivanto or Transform</a:t>
            </a:r>
            <a:endParaRPr lang="en-US" sz="2800" b="1" dirty="0">
              <a:solidFill>
                <a:schemeClr val="bg1"/>
              </a:solidFill>
            </a:endParaRPr>
          </a:p>
        </p:txBody>
      </p:sp>
      <p:sp>
        <p:nvSpPr>
          <p:cNvPr id="8" name="TextBox 7"/>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extLst>
      <p:ext uri="{BB962C8B-B14F-4D97-AF65-F5344CB8AC3E}">
        <p14:creationId xmlns="" xmlns:p14="http://schemas.microsoft.com/office/powerpoint/2010/main" val="27191142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 Reproduction on Sorghum</a:t>
            </a:r>
            <a:endParaRPr lang="en-US" dirty="0"/>
          </a:p>
        </p:txBody>
      </p:sp>
      <p:sp>
        <p:nvSpPr>
          <p:cNvPr id="3" name="Content Placeholder 2"/>
          <p:cNvSpPr>
            <a:spLocks noGrp="1"/>
          </p:cNvSpPr>
          <p:nvPr>
            <p:ph sz="quarter" idx="10"/>
          </p:nvPr>
        </p:nvSpPr>
        <p:spPr>
          <a:xfrm>
            <a:off x="304800" y="1676400"/>
            <a:ext cx="2286000" cy="4419600"/>
          </a:xfrm>
        </p:spPr>
        <p:txBody>
          <a:bodyPr>
            <a:normAutofit fontScale="77500" lnSpcReduction="20000"/>
          </a:bodyPr>
          <a:lstStyle/>
          <a:p>
            <a:r>
              <a:rPr lang="en-US" dirty="0" smtClean="0"/>
              <a:t>SCA are born pregnant and begin giving birth 4 to 5 days after being born. </a:t>
            </a:r>
          </a:p>
          <a:p>
            <a:r>
              <a:rPr lang="en-US" dirty="0" smtClean="0"/>
              <a:t>SCA can live about 28 days with peak reproduction over a 10 day period from 5 to 15 days after birth.</a:t>
            </a:r>
            <a:endParaRPr lang="en-US" dirty="0"/>
          </a:p>
        </p:txBody>
      </p:sp>
      <p:pic>
        <p:nvPicPr>
          <p:cNvPr id="4" name="Picture 3"/>
          <p:cNvPicPr>
            <a:picLocks noChangeAspect="1"/>
          </p:cNvPicPr>
          <p:nvPr/>
        </p:nvPicPr>
        <p:blipFill>
          <a:blip r:embed="rId3"/>
          <a:srcRect t="13392"/>
          <a:stretch>
            <a:fillRect/>
          </a:stretch>
        </p:blipFill>
        <p:spPr>
          <a:xfrm>
            <a:off x="2663204" y="1524000"/>
            <a:ext cx="6099795" cy="4267200"/>
          </a:xfrm>
          <a:prstGeom prst="rect">
            <a:avLst/>
          </a:prstGeom>
        </p:spPr>
      </p:pic>
      <p:sp>
        <p:nvSpPr>
          <p:cNvPr id="5" name="TextBox 4"/>
          <p:cNvSpPr txBox="1"/>
          <p:nvPr/>
        </p:nvSpPr>
        <p:spPr>
          <a:xfrm>
            <a:off x="4800600" y="1524000"/>
            <a:ext cx="1772152" cy="276999"/>
          </a:xfrm>
          <a:prstGeom prst="rect">
            <a:avLst/>
          </a:prstGeom>
          <a:noFill/>
        </p:spPr>
        <p:txBody>
          <a:bodyPr wrap="none" rtlCol="0">
            <a:spAutoFit/>
          </a:bodyPr>
          <a:lstStyle/>
          <a:p>
            <a:r>
              <a:rPr lang="en-US" sz="1200" dirty="0" smtClean="0"/>
              <a:t>K Harris &amp; X Ni USDA-</a:t>
            </a:r>
            <a:r>
              <a:rPr lang="en-US" sz="1200" dirty="0" err="1" smtClean="0"/>
              <a:t>ARS</a:t>
            </a:r>
            <a:endParaRPr lang="en-US" sz="1200" dirty="0"/>
          </a:p>
        </p:txBody>
      </p:sp>
      <p:sp>
        <p:nvSpPr>
          <p:cNvPr id="6" name="TextBox 5"/>
          <p:cNvSpPr txBox="1"/>
          <p:nvPr/>
        </p:nvSpPr>
        <p:spPr>
          <a:xfrm>
            <a:off x="533400" y="6477000"/>
            <a:ext cx="965329"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quarter" idx="10"/>
          </p:nvPr>
        </p:nvPicPr>
        <p:blipFill>
          <a:blip r:embed="rId3" cstate="print">
            <a:extLst>
              <a:ext uri="{28A0092B-C50C-407E-A947-70E740481C1C}">
                <a14:useLocalDpi xmlns="" xmlns:a14="http://schemas.microsoft.com/office/drawing/2010/main"/>
              </a:ext>
            </a:extLst>
          </a:blip>
          <a:stretch>
            <a:fillRect/>
          </a:stretch>
        </p:blipFill>
        <p:spPr>
          <a:xfrm>
            <a:off x="1524000" y="1676400"/>
            <a:ext cx="5638799" cy="4419600"/>
          </a:xfrm>
          <a:prstGeom prst="rect">
            <a:avLst/>
          </a:prstGeom>
        </p:spPr>
      </p:pic>
      <p:pic>
        <p:nvPicPr>
          <p:cNvPr id="9" name="Picture Placeholder 8"/>
          <p:cNvPicPr>
            <a:picLocks noGrp="1" noChangeAspect="1"/>
          </p:cNvPicPr>
          <p:nvPr>
            <p:ph type="pic" sz="quarter" idx="4294967295"/>
          </p:nvPr>
        </p:nvPicPr>
        <p:blipFill>
          <a:blip r:embed="rId4" cstate="screen">
            <a:extLst>
              <a:ext uri="{28A0092B-C50C-407E-A947-70E740481C1C}">
                <a14:useLocalDpi xmlns="" xmlns:a14="http://schemas.microsoft.com/office/drawing/2010/main"/>
              </a:ext>
            </a:extLst>
          </a:blip>
          <a:srcRect/>
          <a:stretch>
            <a:fillRect/>
          </a:stretch>
        </p:blipFill>
        <p:spPr>
          <a:xfrm>
            <a:off x="0" y="0"/>
            <a:ext cx="2674176" cy="1295400"/>
          </a:xfrm>
        </p:spPr>
      </p:pic>
      <p:sp>
        <p:nvSpPr>
          <p:cNvPr id="4" name="TextBox 3"/>
          <p:cNvSpPr txBox="1"/>
          <p:nvPr/>
        </p:nvSpPr>
        <p:spPr>
          <a:xfrm>
            <a:off x="3352800" y="6248400"/>
            <a:ext cx="1648208" cy="338554"/>
          </a:xfrm>
          <a:prstGeom prst="rect">
            <a:avLst/>
          </a:prstGeom>
          <a:noFill/>
        </p:spPr>
        <p:txBody>
          <a:bodyPr wrap="none" rtlCol="0">
            <a:spAutoFit/>
          </a:bodyPr>
          <a:lstStyle/>
          <a:p>
            <a:r>
              <a:rPr lang="en-US" sz="1600" i="1" dirty="0" smtClean="0"/>
              <a:t>No yield response</a:t>
            </a:r>
            <a:endParaRPr lang="en-US" sz="1600" i="1" dirty="0"/>
          </a:p>
        </p:txBody>
      </p:sp>
      <p:sp>
        <p:nvSpPr>
          <p:cNvPr id="6" name="TextBox 5"/>
          <p:cNvSpPr txBox="1"/>
          <p:nvPr/>
        </p:nvSpPr>
        <p:spPr>
          <a:xfrm>
            <a:off x="3505200" y="1371600"/>
            <a:ext cx="1764266" cy="369332"/>
          </a:xfrm>
          <a:prstGeom prst="rect">
            <a:avLst/>
          </a:prstGeom>
          <a:noFill/>
        </p:spPr>
        <p:txBody>
          <a:bodyPr wrap="none" rtlCol="0">
            <a:spAutoFit/>
          </a:bodyPr>
          <a:lstStyle/>
          <a:p>
            <a:r>
              <a:rPr lang="en-US" dirty="0" smtClean="0"/>
              <a:t>Louisiana - Kerns</a:t>
            </a:r>
            <a:endParaRPr lang="en-US" dirty="0"/>
          </a:p>
        </p:txBody>
      </p:sp>
      <p:sp>
        <p:nvSpPr>
          <p:cNvPr id="8" name="Title 4"/>
          <p:cNvSpPr>
            <a:spLocks noGrp="1"/>
          </p:cNvSpPr>
          <p:nvPr>
            <p:ph type="title"/>
          </p:nvPr>
        </p:nvSpPr>
        <p:spPr>
          <a:xfrm>
            <a:off x="3124200" y="152400"/>
            <a:ext cx="5638800" cy="990600"/>
          </a:xfrm>
        </p:spPr>
        <p:txBody>
          <a:bodyPr anchor="ctr">
            <a:noAutofit/>
          </a:bodyPr>
          <a:lstStyle/>
          <a:p>
            <a:r>
              <a:rPr lang="en-US" sz="2800" b="1" dirty="0" smtClean="0"/>
              <a:t>Midge Control when various Insecticides Applied with Sivanto or Transform</a:t>
            </a:r>
            <a:endParaRPr lang="en-US" sz="2800" b="1" dirty="0">
              <a:solidFill>
                <a:schemeClr val="bg1"/>
              </a:solidFill>
            </a:endParaRPr>
          </a:p>
        </p:txBody>
      </p:sp>
      <p:sp>
        <p:nvSpPr>
          <p:cNvPr id="7" name="TextBox 6"/>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extLst>
      <p:ext uri="{BB962C8B-B14F-4D97-AF65-F5344CB8AC3E}">
        <p14:creationId xmlns="" xmlns:p14="http://schemas.microsoft.com/office/powerpoint/2010/main" val="31787468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 xmlns:p14="http://schemas.microsoft.com/office/powerpoint/2010/main" val="369378025"/>
              </p:ext>
            </p:extLst>
          </p:nvPr>
        </p:nvGraphicFramePr>
        <p:xfrm>
          <a:off x="1588" y="1588"/>
          <a:ext cx="1587" cy="1587"/>
        </p:xfrm>
        <a:graphic>
          <a:graphicData uri="http://schemas.openxmlformats.org/presentationml/2006/ole">
            <p:oleObj spid="_x0000_s204802" name="think-cell Slide" r:id="rId5" imgW="270" imgH="270" progId="">
              <p:embed/>
            </p:oleObj>
          </a:graphicData>
        </a:graphic>
      </p:graphicFrame>
      <p:sp>
        <p:nvSpPr>
          <p:cNvPr id="2" name="Title 1"/>
          <p:cNvSpPr>
            <a:spLocks noGrp="1"/>
          </p:cNvSpPr>
          <p:nvPr>
            <p:ph type="title"/>
          </p:nvPr>
        </p:nvSpPr>
        <p:spPr>
          <a:xfrm>
            <a:off x="2438400" y="228600"/>
            <a:ext cx="6553200" cy="990600"/>
          </a:xfrm>
        </p:spPr>
        <p:txBody>
          <a:bodyPr anchor="ctr">
            <a:noAutofit/>
          </a:bodyPr>
          <a:lstStyle/>
          <a:p>
            <a:r>
              <a:rPr lang="en-US" sz="3200" dirty="0" smtClean="0">
                <a:solidFill>
                  <a:schemeClr val="bg1"/>
                </a:solidFill>
              </a:rPr>
              <a:t>Managing SCA when </a:t>
            </a:r>
            <a:r>
              <a:rPr lang="en-US" sz="3200" dirty="0" smtClean="0"/>
              <a:t>Headworms are Present - </a:t>
            </a:r>
            <a:r>
              <a:rPr lang="en-US" sz="3200" dirty="0" smtClean="0">
                <a:solidFill>
                  <a:schemeClr val="bg1"/>
                </a:solidFill>
              </a:rPr>
              <a:t>Conclusions</a:t>
            </a:r>
            <a:endParaRPr lang="en-US" sz="3200" dirty="0">
              <a:solidFill>
                <a:schemeClr val="bg1"/>
              </a:solidFill>
            </a:endParaRPr>
          </a:p>
        </p:txBody>
      </p:sp>
      <p:sp>
        <p:nvSpPr>
          <p:cNvPr id="3" name="Content Placeholder 2"/>
          <p:cNvSpPr>
            <a:spLocks noGrp="1"/>
          </p:cNvSpPr>
          <p:nvPr>
            <p:ph sz="quarter" idx="10"/>
          </p:nvPr>
        </p:nvSpPr>
        <p:spPr/>
        <p:txBody>
          <a:bodyPr>
            <a:normAutofit fontScale="92500"/>
          </a:bodyPr>
          <a:lstStyle/>
          <a:p>
            <a:r>
              <a:rPr lang="en-US" sz="2400" dirty="0" smtClean="0"/>
              <a:t>Neither Transform nor </a:t>
            </a:r>
            <a:r>
              <a:rPr lang="en-US" sz="2400" dirty="0" err="1" smtClean="0"/>
              <a:t>Sivanto</a:t>
            </a:r>
            <a:r>
              <a:rPr lang="en-US" sz="2400" dirty="0" smtClean="0"/>
              <a:t> Prime appear to impact the efficacy of insecticides targeting </a:t>
            </a:r>
            <a:r>
              <a:rPr lang="en-US" sz="2400" dirty="0" err="1" smtClean="0"/>
              <a:t>headworm</a:t>
            </a:r>
            <a:r>
              <a:rPr lang="en-US" sz="2400" dirty="0" smtClean="0"/>
              <a:t> complex.</a:t>
            </a:r>
          </a:p>
          <a:p>
            <a:r>
              <a:rPr lang="en-US" sz="2400" dirty="0" smtClean="0"/>
              <a:t>Pyrethroids may negatively impact SCA control achieved by Transform but did not appear to affect Sivanto Prime as much.</a:t>
            </a:r>
          </a:p>
          <a:p>
            <a:r>
              <a:rPr lang="en-US" sz="2400" dirty="0" smtClean="0"/>
              <a:t>Previous research has shown SCA populations increase much faster when a pyrethroid is used in a field infested with SCA.</a:t>
            </a:r>
          </a:p>
          <a:p>
            <a:r>
              <a:rPr lang="en-US" sz="2400" dirty="0" smtClean="0"/>
              <a:t>Blackhawk, Lannate and Prevathon all offered good headworm control.</a:t>
            </a:r>
          </a:p>
          <a:p>
            <a:r>
              <a:rPr lang="en-US" sz="2400" dirty="0" smtClean="0"/>
              <a:t>Diamond was ineffective (timing issue?) and Pyrethroids were inconsistent (probably due to resistance in some area) in controlling headworms.</a:t>
            </a:r>
          </a:p>
        </p:txBody>
      </p:sp>
      <p:pic>
        <p:nvPicPr>
          <p:cNvPr id="9" name="Picture Placeholder 8"/>
          <p:cNvPicPr>
            <a:picLocks noGrp="1" noChangeAspect="1"/>
          </p:cNvPicPr>
          <p:nvPr>
            <p:ph type="pic" sz="quarter" idx="4294967295"/>
          </p:nvPr>
        </p:nvPicPr>
        <p:blipFill>
          <a:blip r:embed="rId6" cstate="screen">
            <a:extLst>
              <a:ext uri="{28A0092B-C50C-407E-A947-70E740481C1C}">
                <a14:useLocalDpi xmlns="" xmlns:a14="http://schemas.microsoft.com/office/drawing/2010/main"/>
              </a:ext>
            </a:extLst>
          </a:blip>
          <a:srcRect/>
          <a:stretch>
            <a:fillRect/>
          </a:stretch>
        </p:blipFill>
        <p:spPr>
          <a:xfrm>
            <a:off x="0" y="0"/>
            <a:ext cx="2749550" cy="1331912"/>
          </a:xfrm>
        </p:spPr>
      </p:pic>
      <p:sp>
        <p:nvSpPr>
          <p:cNvPr id="6" name="TextBox 5"/>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extLst>
      <p:ext uri="{BB962C8B-B14F-4D97-AF65-F5344CB8AC3E}">
        <p14:creationId xmlns="" xmlns:p14="http://schemas.microsoft.com/office/powerpoint/2010/main" val="11615427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p:oleObj spid="_x0000_s205826" name="think-cell Slide" r:id="rId4" imgW="270" imgH="270" progId="">
              <p:embed/>
            </p:oleObj>
          </a:graphicData>
        </a:graphic>
      </p:graphicFrame>
      <p:sp>
        <p:nvSpPr>
          <p:cNvPr id="2" name="Title 1"/>
          <p:cNvSpPr>
            <a:spLocks noGrp="1"/>
          </p:cNvSpPr>
          <p:nvPr>
            <p:ph type="title"/>
          </p:nvPr>
        </p:nvSpPr>
        <p:spPr>
          <a:xfrm>
            <a:off x="2438400" y="228600"/>
            <a:ext cx="6324600" cy="990600"/>
          </a:xfrm>
        </p:spPr>
        <p:txBody>
          <a:bodyPr anchor="ctr">
            <a:noAutofit/>
          </a:bodyPr>
          <a:lstStyle/>
          <a:p>
            <a:r>
              <a:rPr lang="en-US" sz="3200" dirty="0" smtClean="0"/>
              <a:t>Managing SCA when Midge are Present - Conclusions</a:t>
            </a:r>
            <a:endParaRPr lang="en-US" sz="3200" dirty="0">
              <a:solidFill>
                <a:schemeClr val="bg1"/>
              </a:solidFill>
            </a:endParaRPr>
          </a:p>
        </p:txBody>
      </p:sp>
      <p:sp>
        <p:nvSpPr>
          <p:cNvPr id="3" name="Content Placeholder 2"/>
          <p:cNvSpPr>
            <a:spLocks noGrp="1"/>
          </p:cNvSpPr>
          <p:nvPr>
            <p:ph sz="quarter" idx="10"/>
          </p:nvPr>
        </p:nvSpPr>
        <p:spPr/>
        <p:txBody>
          <a:bodyPr/>
          <a:lstStyle/>
          <a:p>
            <a:r>
              <a:rPr lang="en-US" sz="2400" dirty="0" smtClean="0"/>
              <a:t>Good sorghum midge tests are difficult to achieve.</a:t>
            </a:r>
          </a:p>
          <a:p>
            <a:r>
              <a:rPr lang="en-US" sz="2400" dirty="0" smtClean="0"/>
              <a:t>Sorghum midge is probably over-emphasized as a pest (too many automatic sprays).</a:t>
            </a:r>
          </a:p>
          <a:p>
            <a:r>
              <a:rPr lang="en-US" sz="2400" dirty="0" smtClean="0"/>
              <a:t>Were unable to assess midge/SCA treatment combinations.</a:t>
            </a:r>
          </a:p>
          <a:p>
            <a:r>
              <a:rPr lang="en-US" sz="2400" dirty="0" smtClean="0"/>
              <a:t>Under low to moderate pest pressure, Blackhawk, Lorsban</a:t>
            </a:r>
            <a:r>
              <a:rPr lang="en-US" sz="2400" dirty="0"/>
              <a:t> </a:t>
            </a:r>
            <a:r>
              <a:rPr lang="en-US" sz="2400" dirty="0" smtClean="0"/>
              <a:t>and Pyrethroids all appeared be effective in preventing midge injury.</a:t>
            </a:r>
          </a:p>
          <a:p>
            <a:r>
              <a:rPr lang="en-US" sz="2400" dirty="0" smtClean="0"/>
              <a:t>Diamond was inconsistent; higher rates may be effective.</a:t>
            </a:r>
          </a:p>
          <a:p>
            <a:endParaRPr lang="en-US" sz="2400" dirty="0" smtClean="0"/>
          </a:p>
          <a:p>
            <a:endParaRPr lang="en-US" sz="2400" dirty="0" smtClean="0"/>
          </a:p>
        </p:txBody>
      </p:sp>
      <p:pic>
        <p:nvPicPr>
          <p:cNvPr id="7" name="Picture Placeholder 6"/>
          <p:cNvPicPr>
            <a:picLocks noGrp="1" noChangeAspect="1"/>
          </p:cNvPicPr>
          <p:nvPr>
            <p:ph type="pic" sz="quarter" idx="4294967295"/>
          </p:nvPr>
        </p:nvPicPr>
        <p:blipFill>
          <a:blip r:embed="rId5" cstate="screen">
            <a:extLst>
              <a:ext uri="{28A0092B-C50C-407E-A947-70E740481C1C}">
                <a14:useLocalDpi xmlns="" xmlns:a14="http://schemas.microsoft.com/office/drawing/2010/main"/>
              </a:ext>
            </a:extLst>
          </a:blip>
          <a:srcRect/>
          <a:stretch>
            <a:fillRect/>
          </a:stretch>
        </p:blipFill>
        <p:spPr>
          <a:xfrm>
            <a:off x="0" y="0"/>
            <a:ext cx="2749550" cy="1331912"/>
          </a:xfrm>
        </p:spPr>
      </p:pic>
      <p:sp>
        <p:nvSpPr>
          <p:cNvPr id="6" name="TextBox 5"/>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extLst>
      <p:ext uri="{BB962C8B-B14F-4D97-AF65-F5344CB8AC3E}">
        <p14:creationId xmlns="" xmlns:p14="http://schemas.microsoft.com/office/powerpoint/2010/main" val="12345143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Presentation Outline</a:t>
            </a:r>
            <a:endParaRPr lang="en-US" dirty="0"/>
          </a:p>
        </p:txBody>
      </p:sp>
      <p:sp>
        <p:nvSpPr>
          <p:cNvPr id="3" name="Content Placeholder 2"/>
          <p:cNvSpPr>
            <a:spLocks noGrp="1"/>
          </p:cNvSpPr>
          <p:nvPr>
            <p:ph sz="quarter" idx="10"/>
          </p:nvPr>
        </p:nvSpPr>
        <p:spPr>
          <a:xfrm>
            <a:off x="304800" y="1676400"/>
            <a:ext cx="8534400" cy="4800600"/>
          </a:xfrm>
        </p:spPr>
        <p:txBody>
          <a:bodyPr>
            <a:normAutofit fontScale="77500" lnSpcReduction="20000"/>
          </a:bodyPr>
          <a:lstStyle/>
          <a:p>
            <a:r>
              <a:rPr lang="en-US" dirty="0" smtClean="0">
                <a:solidFill>
                  <a:schemeClr val="bg1">
                    <a:lumMod val="65000"/>
                  </a:schemeClr>
                </a:solidFill>
              </a:rPr>
              <a:t>SCA biology</a:t>
            </a:r>
          </a:p>
          <a:p>
            <a:r>
              <a:rPr lang="en-US" dirty="0" smtClean="0">
                <a:solidFill>
                  <a:schemeClr val="bg1">
                    <a:lumMod val="65000"/>
                  </a:schemeClr>
                </a:solidFill>
              </a:rPr>
              <a:t>Tolerant hybrids</a:t>
            </a:r>
          </a:p>
          <a:p>
            <a:r>
              <a:rPr lang="en-US" dirty="0" smtClean="0">
                <a:solidFill>
                  <a:schemeClr val="bg1">
                    <a:lumMod val="65000"/>
                  </a:schemeClr>
                </a:solidFill>
              </a:rPr>
              <a:t>Effectiveness of seed treatments</a:t>
            </a:r>
          </a:p>
          <a:p>
            <a:r>
              <a:rPr lang="en-US" dirty="0" smtClean="0">
                <a:solidFill>
                  <a:schemeClr val="bg1">
                    <a:lumMod val="65000"/>
                  </a:schemeClr>
                </a:solidFill>
              </a:rPr>
              <a:t>Thresholds: Determining when to spray</a:t>
            </a:r>
          </a:p>
          <a:p>
            <a:pPr lvl="1"/>
            <a:r>
              <a:rPr lang="en-US" dirty="0" smtClean="0">
                <a:solidFill>
                  <a:schemeClr val="bg1">
                    <a:lumMod val="65000"/>
                  </a:schemeClr>
                </a:solidFill>
              </a:rPr>
              <a:t>Scouting</a:t>
            </a:r>
          </a:p>
          <a:p>
            <a:pPr lvl="1"/>
            <a:r>
              <a:rPr lang="en-US" dirty="0" smtClean="0">
                <a:solidFill>
                  <a:schemeClr val="bg1">
                    <a:lumMod val="65000"/>
                  </a:schemeClr>
                </a:solidFill>
              </a:rPr>
              <a:t>When to spray</a:t>
            </a:r>
          </a:p>
          <a:p>
            <a:pPr lvl="1"/>
            <a:r>
              <a:rPr lang="en-US" dirty="0" smtClean="0">
                <a:solidFill>
                  <a:schemeClr val="bg1">
                    <a:lumMod val="65000"/>
                  </a:schemeClr>
                </a:solidFill>
              </a:rPr>
              <a:t>Susceptible </a:t>
            </a:r>
            <a:r>
              <a:rPr lang="en-US" dirty="0" err="1" smtClean="0">
                <a:solidFill>
                  <a:schemeClr val="bg1">
                    <a:lumMod val="65000"/>
                  </a:schemeClr>
                </a:solidFill>
              </a:rPr>
              <a:t>vs</a:t>
            </a:r>
            <a:r>
              <a:rPr lang="en-US" dirty="0" smtClean="0">
                <a:solidFill>
                  <a:schemeClr val="bg1">
                    <a:lumMod val="65000"/>
                  </a:schemeClr>
                </a:solidFill>
              </a:rPr>
              <a:t> tolerant hybrids</a:t>
            </a:r>
          </a:p>
          <a:p>
            <a:pPr lvl="1"/>
            <a:r>
              <a:rPr lang="en-US" dirty="0" smtClean="0">
                <a:solidFill>
                  <a:schemeClr val="bg1">
                    <a:lumMod val="65000"/>
                  </a:schemeClr>
                </a:solidFill>
              </a:rPr>
              <a:t>Should spray threshold change with sorghum growth stage</a:t>
            </a:r>
          </a:p>
          <a:p>
            <a:r>
              <a:rPr lang="en-US" dirty="0" smtClean="0">
                <a:solidFill>
                  <a:schemeClr val="bg1">
                    <a:lumMod val="65000"/>
                  </a:schemeClr>
                </a:solidFill>
              </a:rPr>
              <a:t>Insecticide choices and rates</a:t>
            </a:r>
          </a:p>
          <a:p>
            <a:r>
              <a:rPr lang="en-US" dirty="0" smtClean="0">
                <a:solidFill>
                  <a:schemeClr val="bg1">
                    <a:lumMod val="65000"/>
                  </a:schemeClr>
                </a:solidFill>
              </a:rPr>
              <a:t>Controlling SCA in the presence of other pests (midge, headworms)</a:t>
            </a:r>
          </a:p>
          <a:p>
            <a:r>
              <a:rPr lang="en-US" dirty="0" smtClean="0"/>
              <a:t>SCA management prior to harvest</a:t>
            </a:r>
          </a:p>
          <a:p>
            <a:r>
              <a:rPr lang="en-US" dirty="0" smtClean="0">
                <a:solidFill>
                  <a:schemeClr val="bg1">
                    <a:lumMod val="65000"/>
                  </a:schemeClr>
                </a:solidFill>
              </a:rPr>
              <a:t>Cultural and environmental factors that influence SCA control</a:t>
            </a:r>
          </a:p>
          <a:p>
            <a:r>
              <a:rPr lang="en-US" dirty="0" smtClean="0">
                <a:solidFill>
                  <a:schemeClr val="bg1">
                    <a:lumMod val="65000"/>
                  </a:schemeClr>
                </a:solidFill>
              </a:rPr>
              <a:t>Best management practices</a:t>
            </a:r>
            <a:endParaRPr lang="en-US"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 at Harvest</a:t>
            </a:r>
            <a:endParaRPr lang="en-US" dirty="0"/>
          </a:p>
        </p:txBody>
      </p:sp>
      <p:sp>
        <p:nvSpPr>
          <p:cNvPr id="9" name="TextBox 8"/>
          <p:cNvSpPr txBox="1"/>
          <p:nvPr/>
        </p:nvSpPr>
        <p:spPr>
          <a:xfrm>
            <a:off x="6629401" y="1981200"/>
            <a:ext cx="2209800" cy="3693319"/>
          </a:xfrm>
          <a:prstGeom prst="rect">
            <a:avLst/>
          </a:prstGeom>
          <a:noFill/>
          <a:ln>
            <a:solidFill>
              <a:schemeClr val="tx1"/>
            </a:solidFill>
          </a:ln>
        </p:spPr>
        <p:txBody>
          <a:bodyPr wrap="square" rtlCol="0">
            <a:spAutoFit/>
          </a:bodyPr>
          <a:lstStyle/>
          <a:p>
            <a:r>
              <a:rPr lang="en-US" dirty="0" smtClean="0"/>
              <a:t>Sugarcane aphid at harvest does not directly effect yield, but can increase the percent moisture in the grain and effect </a:t>
            </a:r>
            <a:r>
              <a:rPr lang="en-US" dirty="0" err="1" smtClean="0"/>
              <a:t>harvestibility</a:t>
            </a:r>
            <a:r>
              <a:rPr lang="en-US" dirty="0" smtClean="0"/>
              <a:t> due to stickiness of the honeydew on the upper leaves or in the grain heads.</a:t>
            </a:r>
          </a:p>
          <a:p>
            <a:endParaRPr lang="en-US" dirty="0" smtClean="0"/>
          </a:p>
        </p:txBody>
      </p:sp>
      <p:pic>
        <p:nvPicPr>
          <p:cNvPr id="138243" name="Picture 3" descr="C:\Users\brentb\Pictures\Insects\SCA\Ark hybrid trial with Pio\IMG_2825.JPG"/>
          <p:cNvPicPr>
            <a:picLocks noChangeAspect="1" noChangeArrowheads="1"/>
          </p:cNvPicPr>
          <p:nvPr/>
        </p:nvPicPr>
        <p:blipFill>
          <a:blip r:embed="rId2"/>
          <a:srcRect/>
          <a:stretch>
            <a:fillRect/>
          </a:stretch>
        </p:blipFill>
        <p:spPr bwMode="auto">
          <a:xfrm>
            <a:off x="152400" y="1524000"/>
            <a:ext cx="2895600" cy="4953000"/>
          </a:xfrm>
          <a:prstGeom prst="rect">
            <a:avLst/>
          </a:prstGeom>
          <a:noFill/>
        </p:spPr>
      </p:pic>
      <p:pic>
        <p:nvPicPr>
          <p:cNvPr id="237570" name="Picture 2" descr="C:\Users\brentb\Pictures\Insects\SCA\Haravesting\KS combine 3.jpg"/>
          <p:cNvPicPr>
            <a:picLocks noChangeAspect="1" noChangeArrowheads="1"/>
          </p:cNvPicPr>
          <p:nvPr/>
        </p:nvPicPr>
        <p:blipFill>
          <a:blip r:embed="rId3" cstate="screen"/>
          <a:srcRect/>
          <a:stretch>
            <a:fillRect/>
          </a:stretch>
        </p:blipFill>
        <p:spPr bwMode="auto">
          <a:xfrm>
            <a:off x="2895600" y="2438400"/>
            <a:ext cx="3551936" cy="2663952"/>
          </a:xfrm>
          <a:prstGeom prst="rect">
            <a:avLst/>
          </a:prstGeom>
          <a:noFill/>
        </p:spPr>
      </p:pic>
      <p:sp>
        <p:nvSpPr>
          <p:cNvPr id="10" name="TextBox 9"/>
          <p:cNvSpPr txBox="1"/>
          <p:nvPr/>
        </p:nvSpPr>
        <p:spPr>
          <a:xfrm>
            <a:off x="4191000" y="5105400"/>
            <a:ext cx="1230337" cy="369332"/>
          </a:xfrm>
          <a:prstGeom prst="rect">
            <a:avLst/>
          </a:prstGeom>
          <a:noFill/>
        </p:spPr>
        <p:txBody>
          <a:bodyPr wrap="none" rtlCol="0">
            <a:spAutoFit/>
          </a:bodyPr>
          <a:lstStyle/>
          <a:p>
            <a:r>
              <a:rPr lang="en-US" dirty="0" smtClean="0"/>
              <a:t>Photo: </a:t>
            </a:r>
            <a:r>
              <a:rPr lang="en-US" dirty="0" err="1" smtClean="0"/>
              <a:t>KSU</a:t>
            </a:r>
            <a:endParaRPr lang="en-US" dirty="0"/>
          </a:p>
        </p:txBody>
      </p:sp>
      <p:sp>
        <p:nvSpPr>
          <p:cNvPr id="7" name="TextBox 6"/>
          <p:cNvSpPr txBox="1"/>
          <p:nvPr/>
        </p:nvSpPr>
        <p:spPr>
          <a:xfrm>
            <a:off x="304800" y="64770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62000" y="1481831"/>
            <a:ext cx="7620000" cy="4813300"/>
          </a:xfrm>
          <a:prstGeom prst="rect">
            <a:avLst/>
          </a:prstGeom>
        </p:spPr>
      </p:pic>
      <p:sp>
        <p:nvSpPr>
          <p:cNvPr id="2" name="Title 1"/>
          <p:cNvSpPr>
            <a:spLocks noGrp="1"/>
          </p:cNvSpPr>
          <p:nvPr>
            <p:ph type="title"/>
          </p:nvPr>
        </p:nvSpPr>
        <p:spPr>
          <a:xfrm>
            <a:off x="2977116" y="533400"/>
            <a:ext cx="5720016" cy="762000"/>
          </a:xfrm>
        </p:spPr>
        <p:txBody>
          <a:bodyPr>
            <a:normAutofit fontScale="90000"/>
          </a:bodyPr>
          <a:lstStyle/>
          <a:p>
            <a:r>
              <a:rPr lang="en-US" dirty="0" smtClean="0"/>
              <a:t>SCA management just before harvest - TX</a:t>
            </a:r>
            <a:endParaRPr lang="en-US" dirty="0"/>
          </a:p>
        </p:txBody>
      </p:sp>
      <p:sp>
        <p:nvSpPr>
          <p:cNvPr id="4" name="TextBox 3"/>
          <p:cNvSpPr txBox="1"/>
          <p:nvPr/>
        </p:nvSpPr>
        <p:spPr>
          <a:xfrm>
            <a:off x="4895528" y="5821330"/>
            <a:ext cx="3801604" cy="954107"/>
          </a:xfrm>
          <a:prstGeom prst="rect">
            <a:avLst/>
          </a:prstGeom>
          <a:noFill/>
        </p:spPr>
        <p:txBody>
          <a:bodyPr wrap="none" rtlCol="0">
            <a:spAutoFit/>
          </a:bodyPr>
          <a:lstStyle/>
          <a:p>
            <a:r>
              <a:rPr lang="en-US" sz="1400" dirty="0" smtClean="0"/>
              <a:t>Treated Oct. 28, 15 </a:t>
            </a:r>
            <a:r>
              <a:rPr lang="en-US" sz="1400" dirty="0" err="1" smtClean="0"/>
              <a:t>gpa</a:t>
            </a:r>
            <a:endParaRPr lang="en-US" sz="1400" dirty="0" smtClean="0"/>
          </a:p>
          <a:p>
            <a:r>
              <a:rPr lang="en-US" sz="1400" dirty="0" err="1" smtClean="0"/>
              <a:t>Sivanto</a:t>
            </a:r>
            <a:r>
              <a:rPr lang="en-US" sz="1400" dirty="0" smtClean="0"/>
              <a:t> and </a:t>
            </a:r>
            <a:r>
              <a:rPr lang="en-US" sz="1400" dirty="0" err="1" smtClean="0"/>
              <a:t>Defol</a:t>
            </a:r>
            <a:r>
              <a:rPr lang="en-US" sz="1400" dirty="0" smtClean="0"/>
              <a:t> mixed w/ 0.25% NIS</a:t>
            </a:r>
          </a:p>
          <a:p>
            <a:r>
              <a:rPr lang="en-US" sz="1400" dirty="0" smtClean="0"/>
              <a:t>Malathion mixed w/ 1% COC</a:t>
            </a:r>
          </a:p>
          <a:p>
            <a:r>
              <a:rPr lang="en-US" sz="1400" dirty="0" smtClean="0"/>
              <a:t>Glyphosate mixed with AMS – 12.75 </a:t>
            </a:r>
            <a:r>
              <a:rPr lang="en-US" sz="1400" dirty="0" err="1" smtClean="0"/>
              <a:t>lbs</a:t>
            </a:r>
            <a:r>
              <a:rPr lang="en-US" sz="1400" dirty="0" smtClean="0"/>
              <a:t>/100 gal</a:t>
            </a:r>
            <a:endParaRPr lang="en-US" sz="1400" dirty="0"/>
          </a:p>
        </p:txBody>
      </p:sp>
      <p:sp>
        <p:nvSpPr>
          <p:cNvPr id="5" name="TextBox 4"/>
          <p:cNvSpPr txBox="1"/>
          <p:nvPr/>
        </p:nvSpPr>
        <p:spPr>
          <a:xfrm>
            <a:off x="180753" y="5971965"/>
            <a:ext cx="1617921" cy="646331"/>
          </a:xfrm>
          <a:prstGeom prst="rect">
            <a:avLst/>
          </a:prstGeom>
          <a:noFill/>
        </p:spPr>
        <p:txBody>
          <a:bodyPr wrap="square" rtlCol="0">
            <a:spAutoFit/>
          </a:bodyPr>
          <a:lstStyle/>
          <a:p>
            <a:r>
              <a:rPr lang="en-US" dirty="0" smtClean="0"/>
              <a:t>Bushland 2016, </a:t>
            </a:r>
          </a:p>
          <a:p>
            <a:r>
              <a:rPr lang="en-US" dirty="0" smtClean="0"/>
              <a:t>Bynum</a:t>
            </a:r>
            <a:endParaRPr lang="en-US" dirty="0"/>
          </a:p>
        </p:txBody>
      </p:sp>
      <p:sp>
        <p:nvSpPr>
          <p:cNvPr id="6" name="TextBox 5"/>
          <p:cNvSpPr txBox="1"/>
          <p:nvPr/>
        </p:nvSpPr>
        <p:spPr>
          <a:xfrm>
            <a:off x="2195427" y="6295131"/>
            <a:ext cx="2426941" cy="369332"/>
          </a:xfrm>
          <a:prstGeom prst="rect">
            <a:avLst/>
          </a:prstGeom>
          <a:noFill/>
        </p:spPr>
        <p:txBody>
          <a:bodyPr wrap="none" rtlCol="0">
            <a:spAutoFit/>
          </a:bodyPr>
          <a:lstStyle/>
          <a:p>
            <a:r>
              <a:rPr lang="en-US" dirty="0" err="1" smtClean="0"/>
              <a:t>Defol</a:t>
            </a:r>
            <a:r>
              <a:rPr lang="en-US" dirty="0" smtClean="0"/>
              <a:t> = sodium chlorate</a:t>
            </a:r>
            <a:endParaRPr lang="en-US" dirty="0"/>
          </a:p>
        </p:txBody>
      </p:sp>
      <p:sp>
        <p:nvSpPr>
          <p:cNvPr id="8" name="TextBox 7"/>
          <p:cNvSpPr txBox="1"/>
          <p:nvPr/>
        </p:nvSpPr>
        <p:spPr>
          <a:xfrm>
            <a:off x="990600" y="64770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extLst>
      <p:ext uri="{BB962C8B-B14F-4D97-AF65-F5344CB8AC3E}">
        <p14:creationId xmlns:p14="http://schemas.microsoft.com/office/powerpoint/2010/main" xmlns="" val="29424489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91332" y="533400"/>
            <a:ext cx="8305800" cy="7620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4" name="TextBox 3"/>
          <p:cNvSpPr txBox="1"/>
          <p:nvPr/>
        </p:nvSpPr>
        <p:spPr>
          <a:xfrm>
            <a:off x="152400" y="4953000"/>
            <a:ext cx="1713614" cy="646331"/>
          </a:xfrm>
          <a:prstGeom prst="rect">
            <a:avLst/>
          </a:prstGeom>
          <a:noFill/>
        </p:spPr>
        <p:txBody>
          <a:bodyPr wrap="square" rtlCol="0">
            <a:spAutoFit/>
          </a:bodyPr>
          <a:lstStyle/>
          <a:p>
            <a:r>
              <a:rPr lang="en-US" dirty="0" smtClean="0"/>
              <a:t>Bushland 2016,</a:t>
            </a:r>
          </a:p>
          <a:p>
            <a:r>
              <a:rPr lang="en-US" dirty="0" smtClean="0"/>
              <a:t> Bynum</a:t>
            </a:r>
            <a:endParaRPr lang="en-US" dirty="0"/>
          </a:p>
        </p:txBody>
      </p:sp>
      <p:sp>
        <p:nvSpPr>
          <p:cNvPr id="5" name="TextBox 4"/>
          <p:cNvSpPr txBox="1"/>
          <p:nvPr/>
        </p:nvSpPr>
        <p:spPr>
          <a:xfrm>
            <a:off x="1364075" y="6428109"/>
            <a:ext cx="6650792" cy="369332"/>
          </a:xfrm>
          <a:prstGeom prst="rect">
            <a:avLst/>
          </a:prstGeom>
          <a:noFill/>
        </p:spPr>
        <p:txBody>
          <a:bodyPr wrap="none" rtlCol="0">
            <a:spAutoFit/>
          </a:bodyPr>
          <a:lstStyle/>
          <a:p>
            <a:r>
              <a:rPr lang="en-US" dirty="0" smtClean="0"/>
              <a:t>Rating Scale  = </a:t>
            </a:r>
            <a:r>
              <a:rPr lang="en-US" dirty="0"/>
              <a:t>0 - none, 1 - few or light, …, 3 - moderate, …, 5 - heavy </a:t>
            </a:r>
          </a:p>
        </p:txBody>
      </p:sp>
      <p:pic>
        <p:nvPicPr>
          <p:cNvPr id="6" name="Picture 5"/>
          <p:cNvPicPr>
            <a:picLocks noChangeAspect="1"/>
          </p:cNvPicPr>
          <p:nvPr/>
        </p:nvPicPr>
        <p:blipFill>
          <a:blip r:embed="rId3"/>
          <a:stretch>
            <a:fillRect/>
          </a:stretch>
        </p:blipFill>
        <p:spPr>
          <a:xfrm>
            <a:off x="1690762" y="1573619"/>
            <a:ext cx="6324105" cy="4897967"/>
          </a:xfrm>
          <a:prstGeom prst="rect">
            <a:avLst/>
          </a:prstGeom>
        </p:spPr>
      </p:pic>
      <p:sp>
        <p:nvSpPr>
          <p:cNvPr id="7" name="Title 6"/>
          <p:cNvSpPr>
            <a:spLocks noGrp="1"/>
          </p:cNvSpPr>
          <p:nvPr>
            <p:ph type="title"/>
          </p:nvPr>
        </p:nvSpPr>
        <p:spPr/>
        <p:txBody>
          <a:bodyPr>
            <a:normAutofit fontScale="90000"/>
          </a:bodyPr>
          <a:lstStyle/>
          <a:p>
            <a:r>
              <a:rPr lang="en-US" dirty="0" smtClean="0"/>
              <a:t>SCA management just before harvest - TX</a:t>
            </a:r>
            <a:endParaRPr lang="en-US" dirty="0"/>
          </a:p>
        </p:txBody>
      </p:sp>
      <p:sp>
        <p:nvSpPr>
          <p:cNvPr id="8" name="TextBox 7"/>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extLst>
      <p:ext uri="{BB962C8B-B14F-4D97-AF65-F5344CB8AC3E}">
        <p14:creationId xmlns:p14="http://schemas.microsoft.com/office/powerpoint/2010/main" xmlns="" val="32840625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466" y="4405423"/>
            <a:ext cx="5794444" cy="762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endParaRPr lang="en-US" sz="3600" dirty="0">
              <a:solidFill>
                <a:schemeClr val="bg1"/>
              </a:solidFill>
            </a:endParaRPr>
          </a:p>
        </p:txBody>
      </p:sp>
      <p:sp>
        <p:nvSpPr>
          <p:cNvPr id="4" name="TextBox 3"/>
          <p:cNvSpPr txBox="1"/>
          <p:nvPr/>
        </p:nvSpPr>
        <p:spPr>
          <a:xfrm>
            <a:off x="0" y="5105400"/>
            <a:ext cx="1707352" cy="646331"/>
          </a:xfrm>
          <a:prstGeom prst="rect">
            <a:avLst/>
          </a:prstGeom>
          <a:noFill/>
        </p:spPr>
        <p:txBody>
          <a:bodyPr wrap="square" rtlCol="0">
            <a:spAutoFit/>
          </a:bodyPr>
          <a:lstStyle/>
          <a:p>
            <a:r>
              <a:rPr lang="en-US" dirty="0" smtClean="0"/>
              <a:t>Bushland 2016, </a:t>
            </a:r>
          </a:p>
          <a:p>
            <a:r>
              <a:rPr lang="en-US" dirty="0" smtClean="0"/>
              <a:t>Bynum</a:t>
            </a:r>
            <a:endParaRPr lang="en-US" dirty="0"/>
          </a:p>
        </p:txBody>
      </p:sp>
      <p:sp>
        <p:nvSpPr>
          <p:cNvPr id="5" name="TextBox 4"/>
          <p:cNvSpPr txBox="1"/>
          <p:nvPr/>
        </p:nvSpPr>
        <p:spPr>
          <a:xfrm>
            <a:off x="1561087" y="6347637"/>
            <a:ext cx="6650792" cy="369332"/>
          </a:xfrm>
          <a:prstGeom prst="rect">
            <a:avLst/>
          </a:prstGeom>
          <a:noFill/>
        </p:spPr>
        <p:txBody>
          <a:bodyPr wrap="none" rtlCol="0">
            <a:spAutoFit/>
          </a:bodyPr>
          <a:lstStyle/>
          <a:p>
            <a:r>
              <a:rPr lang="en-US" dirty="0" smtClean="0"/>
              <a:t>Rating Scale  = </a:t>
            </a:r>
            <a:r>
              <a:rPr lang="en-US" dirty="0"/>
              <a:t>0 - none, 1 - few or light, …, 3 - moderate, …, 5 - heavy </a:t>
            </a:r>
          </a:p>
        </p:txBody>
      </p:sp>
      <p:pic>
        <p:nvPicPr>
          <p:cNvPr id="6" name="Picture 5"/>
          <p:cNvPicPr>
            <a:picLocks noChangeAspect="1"/>
          </p:cNvPicPr>
          <p:nvPr/>
        </p:nvPicPr>
        <p:blipFill>
          <a:blip r:embed="rId3"/>
          <a:stretch>
            <a:fillRect/>
          </a:stretch>
        </p:blipFill>
        <p:spPr>
          <a:xfrm>
            <a:off x="1702708" y="1463827"/>
            <a:ext cx="6509171" cy="4923440"/>
          </a:xfrm>
          <a:prstGeom prst="rect">
            <a:avLst/>
          </a:prstGeom>
        </p:spPr>
      </p:pic>
      <p:sp>
        <p:nvSpPr>
          <p:cNvPr id="7" name="Title 6"/>
          <p:cNvSpPr>
            <a:spLocks noGrp="1"/>
          </p:cNvSpPr>
          <p:nvPr>
            <p:ph type="title" idx="4294967295"/>
          </p:nvPr>
        </p:nvSpPr>
        <p:spPr>
          <a:xfrm>
            <a:off x="2806994" y="143540"/>
            <a:ext cx="6318311" cy="1143000"/>
          </a:xfrm>
        </p:spPr>
        <p:txBody>
          <a:bodyPr>
            <a:normAutofit fontScale="90000"/>
          </a:bodyPr>
          <a:lstStyle/>
          <a:p>
            <a:r>
              <a:rPr lang="en-US" dirty="0" smtClean="0"/>
              <a:t>SCA management just before harvest - TX</a:t>
            </a:r>
            <a:endParaRPr lang="en-US" dirty="0"/>
          </a:p>
        </p:txBody>
      </p:sp>
      <p:sp>
        <p:nvSpPr>
          <p:cNvPr id="8" name="TextBox 7"/>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extLst>
      <p:ext uri="{BB962C8B-B14F-4D97-AF65-F5344CB8AC3E}">
        <p14:creationId xmlns:p14="http://schemas.microsoft.com/office/powerpoint/2010/main" xmlns="" val="23951289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0" y="1600200"/>
          <a:ext cx="8910340" cy="4972794"/>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7"/>
          <p:cNvSpPr>
            <a:spLocks noGrp="1"/>
          </p:cNvSpPr>
          <p:nvPr>
            <p:ph type="title"/>
          </p:nvPr>
        </p:nvSpPr>
        <p:spPr>
          <a:xfrm>
            <a:off x="2667000" y="228600"/>
            <a:ext cx="6096000" cy="990600"/>
          </a:xfrm>
        </p:spPr>
        <p:txBody>
          <a:bodyPr>
            <a:noAutofit/>
          </a:bodyPr>
          <a:lstStyle/>
          <a:p>
            <a:r>
              <a:rPr lang="en-US" sz="2800" b="1" dirty="0" smtClean="0"/>
              <a:t>SCA Management just Prior to Harvest - Arkansas</a:t>
            </a:r>
            <a:endParaRPr lang="en-US" sz="1800" dirty="0"/>
          </a:p>
        </p:txBody>
      </p:sp>
      <p:sp>
        <p:nvSpPr>
          <p:cNvPr id="4" name="TextBox 3"/>
          <p:cNvSpPr txBox="1"/>
          <p:nvPr/>
        </p:nvSpPr>
        <p:spPr>
          <a:xfrm>
            <a:off x="101589" y="6510874"/>
            <a:ext cx="878767" cy="215444"/>
          </a:xfrm>
          <a:prstGeom prst="rect">
            <a:avLst/>
          </a:prstGeom>
          <a:noFill/>
        </p:spPr>
        <p:txBody>
          <a:bodyPr wrap="none" rtlCol="0">
            <a:spAutoFit/>
          </a:bodyPr>
          <a:lstStyle/>
          <a:p>
            <a:r>
              <a:rPr lang="en-US" sz="800" dirty="0" err="1" smtClean="0">
                <a:latin typeface="Arial" pitchFamily="34" charset="0"/>
                <a:cs typeface="Arial" pitchFamily="34" charset="0"/>
              </a:rPr>
              <a:t>AMS</a:t>
            </a:r>
            <a:r>
              <a:rPr lang="en-US" sz="800" dirty="0" smtClean="0">
                <a:latin typeface="Arial" pitchFamily="34" charset="0"/>
                <a:cs typeface="Arial" pitchFamily="34" charset="0"/>
              </a:rPr>
              <a:t> Approved</a:t>
            </a:r>
            <a:endParaRPr lang="en-US" sz="800" dirty="0">
              <a:latin typeface="Arial" pitchFamily="34" charset="0"/>
              <a:cs typeface="Arial" pitchFamily="34" charset="0"/>
            </a:endParaRPr>
          </a:p>
        </p:txBody>
      </p:sp>
      <p:sp>
        <p:nvSpPr>
          <p:cNvPr id="5" name="Rectangle 4"/>
          <p:cNvSpPr/>
          <p:nvPr/>
        </p:nvSpPr>
        <p:spPr>
          <a:xfrm>
            <a:off x="3810000" y="1371600"/>
            <a:ext cx="1980157" cy="369332"/>
          </a:xfrm>
          <a:prstGeom prst="rect">
            <a:avLst/>
          </a:prstGeom>
        </p:spPr>
        <p:txBody>
          <a:bodyPr wrap="none">
            <a:spAutoFit/>
          </a:bodyPr>
          <a:lstStyle/>
          <a:p>
            <a:r>
              <a:rPr lang="en-US" dirty="0" smtClean="0"/>
              <a:t>Nick Seiter, U of AR</a:t>
            </a:r>
            <a:endParaRPr lang="en-US" dirty="0"/>
          </a:p>
        </p:txBody>
      </p:sp>
      <p:sp>
        <p:nvSpPr>
          <p:cNvPr id="6" name="TextBox 5"/>
          <p:cNvSpPr txBox="1"/>
          <p:nvPr/>
        </p:nvSpPr>
        <p:spPr>
          <a:xfrm>
            <a:off x="3200400" y="2514600"/>
            <a:ext cx="2323328" cy="369332"/>
          </a:xfrm>
          <a:prstGeom prst="rect">
            <a:avLst/>
          </a:prstGeom>
          <a:noFill/>
          <a:ln>
            <a:solidFill>
              <a:schemeClr val="tx1"/>
            </a:solidFill>
          </a:ln>
        </p:spPr>
        <p:txBody>
          <a:bodyPr wrap="none" rtlCol="0">
            <a:spAutoFit/>
          </a:bodyPr>
          <a:lstStyle/>
          <a:p>
            <a:r>
              <a:rPr lang="en-US" dirty="0" smtClean="0"/>
              <a:t>4 Days after Treatment</a:t>
            </a:r>
            <a:endParaRPr lang="en-US" dirty="0"/>
          </a:p>
        </p:txBody>
      </p:sp>
    </p:spTree>
    <p:extLst>
      <p:ext uri="{BB962C8B-B14F-4D97-AF65-F5344CB8AC3E}">
        <p14:creationId xmlns:p14="http://schemas.microsoft.com/office/powerpoint/2010/main" xmlns="" val="1450640329"/>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xmlns="" val="1021887198"/>
              </p:ext>
            </p:extLst>
          </p:nvPr>
        </p:nvGraphicFramePr>
        <p:xfrm>
          <a:off x="304800" y="1600200"/>
          <a:ext cx="867668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noAutofit/>
          </a:bodyPr>
          <a:lstStyle/>
          <a:p>
            <a:r>
              <a:rPr lang="en-US" sz="3200" b="1" dirty="0" smtClean="0"/>
              <a:t>SCA Management just Prior to Harvest - Arkansas</a:t>
            </a:r>
            <a:endParaRPr lang="en-US" sz="3200" dirty="0"/>
          </a:p>
        </p:txBody>
      </p:sp>
      <p:sp>
        <p:nvSpPr>
          <p:cNvPr id="4" name="TextBox 3"/>
          <p:cNvSpPr txBox="1"/>
          <p:nvPr/>
        </p:nvSpPr>
        <p:spPr>
          <a:xfrm>
            <a:off x="101589" y="6510874"/>
            <a:ext cx="878767" cy="215444"/>
          </a:xfrm>
          <a:prstGeom prst="rect">
            <a:avLst/>
          </a:prstGeom>
          <a:noFill/>
        </p:spPr>
        <p:txBody>
          <a:bodyPr wrap="none" rtlCol="0">
            <a:spAutoFit/>
          </a:bodyPr>
          <a:lstStyle/>
          <a:p>
            <a:r>
              <a:rPr lang="en-US" sz="800" dirty="0" err="1" smtClean="0">
                <a:latin typeface="Arial" pitchFamily="34" charset="0"/>
                <a:cs typeface="Arial" pitchFamily="34" charset="0"/>
              </a:rPr>
              <a:t>AMS</a:t>
            </a:r>
            <a:r>
              <a:rPr lang="en-US" sz="800" dirty="0" smtClean="0">
                <a:latin typeface="Arial" pitchFamily="34" charset="0"/>
                <a:cs typeface="Arial" pitchFamily="34" charset="0"/>
              </a:rPr>
              <a:t> Approved</a:t>
            </a:r>
            <a:endParaRPr lang="en-US" sz="800" dirty="0">
              <a:latin typeface="Arial" pitchFamily="34" charset="0"/>
              <a:cs typeface="Arial" pitchFamily="34" charset="0"/>
            </a:endParaRPr>
          </a:p>
        </p:txBody>
      </p:sp>
      <p:sp>
        <p:nvSpPr>
          <p:cNvPr id="5" name="Rectangle 4"/>
          <p:cNvSpPr/>
          <p:nvPr/>
        </p:nvSpPr>
        <p:spPr>
          <a:xfrm>
            <a:off x="4038600" y="1447800"/>
            <a:ext cx="1980157" cy="369332"/>
          </a:xfrm>
          <a:prstGeom prst="rect">
            <a:avLst/>
          </a:prstGeom>
        </p:spPr>
        <p:txBody>
          <a:bodyPr wrap="none">
            <a:spAutoFit/>
          </a:bodyPr>
          <a:lstStyle/>
          <a:p>
            <a:r>
              <a:rPr lang="en-US" dirty="0" smtClean="0"/>
              <a:t>Nick Seiter, U of AR</a:t>
            </a:r>
            <a:endParaRPr lang="en-US" dirty="0"/>
          </a:p>
        </p:txBody>
      </p:sp>
      <p:sp>
        <p:nvSpPr>
          <p:cNvPr id="7" name="TextBox 6"/>
          <p:cNvSpPr txBox="1"/>
          <p:nvPr/>
        </p:nvSpPr>
        <p:spPr>
          <a:xfrm>
            <a:off x="3352800" y="2209800"/>
            <a:ext cx="2323328" cy="369332"/>
          </a:xfrm>
          <a:prstGeom prst="rect">
            <a:avLst/>
          </a:prstGeom>
          <a:noFill/>
          <a:ln>
            <a:solidFill>
              <a:schemeClr val="tx1"/>
            </a:solidFill>
          </a:ln>
        </p:spPr>
        <p:txBody>
          <a:bodyPr wrap="none" rtlCol="0">
            <a:spAutoFit/>
          </a:bodyPr>
          <a:lstStyle/>
          <a:p>
            <a:r>
              <a:rPr lang="en-US" dirty="0" smtClean="0"/>
              <a:t>7 Days after Treatment</a:t>
            </a:r>
            <a:endParaRPr lang="en-US" dirty="0"/>
          </a:p>
        </p:txBody>
      </p:sp>
    </p:spTree>
    <p:extLst>
      <p:ext uri="{BB962C8B-B14F-4D97-AF65-F5344CB8AC3E}">
        <p14:creationId xmlns:p14="http://schemas.microsoft.com/office/powerpoint/2010/main" xmlns="" val="300169404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 Population can Increase very Fast</a:t>
            </a:r>
            <a:endParaRPr lang="en-US" dirty="0"/>
          </a:p>
        </p:txBody>
      </p:sp>
      <p:pic>
        <p:nvPicPr>
          <p:cNvPr id="4" name="Picture 2"/>
          <p:cNvPicPr>
            <a:picLocks noGrp="1" noChangeAspect="1" noChangeArrowheads="1"/>
          </p:cNvPicPr>
          <p:nvPr>
            <p:ph sz="quarter" idx="10"/>
          </p:nvPr>
        </p:nvPicPr>
        <p:blipFill>
          <a:blip r:embed="rId3"/>
          <a:stretch>
            <a:fillRect/>
          </a:stretch>
        </p:blipFill>
        <p:spPr>
          <a:xfrm>
            <a:off x="1371600" y="1524000"/>
            <a:ext cx="5998391" cy="4695497"/>
          </a:xfrm>
          <a:prstGeom prst="rect">
            <a:avLst/>
          </a:prstGeom>
          <a:noFill/>
        </p:spPr>
      </p:pic>
      <p:sp>
        <p:nvSpPr>
          <p:cNvPr id="5" name="TextBox 4"/>
          <p:cNvSpPr txBox="1"/>
          <p:nvPr/>
        </p:nvSpPr>
        <p:spPr>
          <a:xfrm>
            <a:off x="533400" y="6477000"/>
            <a:ext cx="1117742" cy="276999"/>
          </a:xfrm>
          <a:prstGeom prst="rect">
            <a:avLst/>
          </a:prstGeom>
          <a:noFill/>
        </p:spPr>
        <p:txBody>
          <a:bodyPr wrap="none" rtlCol="0">
            <a:spAutoFit/>
          </a:bodyPr>
          <a:lstStyle/>
          <a:p>
            <a:r>
              <a:rPr lang="en-US" sz="1200" dirty="0" err="1" smtClean="0"/>
              <a:t>AMS</a:t>
            </a:r>
            <a:r>
              <a:rPr lang="en-US" sz="1200" dirty="0" smtClean="0"/>
              <a:t> Approved</a:t>
            </a:r>
            <a:endParaRPr lang="en-US" sz="1200" dirty="0"/>
          </a:p>
        </p:txBody>
      </p:sp>
      <p:sp>
        <p:nvSpPr>
          <p:cNvPr id="6" name="TextBox 5"/>
          <p:cNvSpPr txBox="1"/>
          <p:nvPr/>
        </p:nvSpPr>
        <p:spPr>
          <a:xfrm>
            <a:off x="3657600" y="6248400"/>
            <a:ext cx="1511376" cy="369332"/>
          </a:xfrm>
          <a:prstGeom prst="rect">
            <a:avLst/>
          </a:prstGeom>
          <a:noFill/>
        </p:spPr>
        <p:txBody>
          <a:bodyPr wrap="none" rtlCol="0">
            <a:spAutoFit/>
          </a:bodyPr>
          <a:lstStyle/>
          <a:p>
            <a:r>
              <a:rPr lang="en-US" dirty="0" smtClean="0"/>
              <a:t>Source: TAMU</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6019800" cy="990600"/>
          </a:xfrm>
        </p:spPr>
        <p:txBody>
          <a:bodyPr>
            <a:normAutofit fontScale="90000"/>
          </a:bodyPr>
          <a:lstStyle/>
          <a:p>
            <a:r>
              <a:rPr lang="en-US" dirty="0" smtClean="0"/>
              <a:t>Pre Harvest Management  Conclusions</a:t>
            </a:r>
            <a:endParaRPr lang="en-US" dirty="0"/>
          </a:p>
        </p:txBody>
      </p:sp>
      <p:sp>
        <p:nvSpPr>
          <p:cNvPr id="3" name="Content Placeholder 2"/>
          <p:cNvSpPr>
            <a:spLocks noGrp="1"/>
          </p:cNvSpPr>
          <p:nvPr>
            <p:ph sz="quarter" idx="10"/>
          </p:nvPr>
        </p:nvSpPr>
        <p:spPr/>
        <p:txBody>
          <a:bodyPr>
            <a:normAutofit fontScale="77500" lnSpcReduction="20000"/>
          </a:bodyPr>
          <a:lstStyle/>
          <a:p>
            <a:r>
              <a:rPr lang="en-US" dirty="0" smtClean="0"/>
              <a:t>Sivanto at 2.5 oz was effective in reducing SCA 73% 4, 6 and 11 DAT.  Control would be expected to be better with a higher rate or lower SCA population.  4 oz is the lowest Sivanto Prime rate that is labeled.  Transform at 0.75 oz would be expected to give similar control.</a:t>
            </a:r>
          </a:p>
          <a:p>
            <a:r>
              <a:rPr lang="en-US" dirty="0" smtClean="0"/>
              <a:t>Malathion reduced SCA population 66% 4 DAT but only 9% 11 DAT. However, honeydew in head was significantly reduced on all rating dates.</a:t>
            </a:r>
          </a:p>
          <a:p>
            <a:r>
              <a:rPr lang="en-US" dirty="0" smtClean="0"/>
              <a:t>Glyphosate had no effect on SCA population.</a:t>
            </a:r>
          </a:p>
          <a:p>
            <a:r>
              <a:rPr lang="en-US" dirty="0" smtClean="0"/>
              <a:t>Sodium chlorate reduced SCA 50% on leaves but increased SCA in the heads.</a:t>
            </a:r>
          </a:p>
          <a:p>
            <a:r>
              <a:rPr lang="en-US" dirty="0" smtClean="0"/>
              <a:t>It should be noted that the pre-harvest interval is 14 days for Sivanto (24c) </a:t>
            </a:r>
            <a:r>
              <a:rPr lang="en-US" smtClean="0"/>
              <a:t>and Transform, </a:t>
            </a:r>
            <a:r>
              <a:rPr lang="en-US" dirty="0" smtClean="0"/>
              <a:t>and 7 days for </a:t>
            </a:r>
            <a:r>
              <a:rPr lang="en-US" dirty="0" err="1" smtClean="0"/>
              <a:t>malathion</a:t>
            </a:r>
            <a:r>
              <a:rPr lang="en-US" dirty="0" smtClean="0"/>
              <a:t> and glyphosate. No pre-harvest interval is stated for sodium chlorate.</a:t>
            </a:r>
          </a:p>
          <a:p>
            <a:endParaRPr lang="en-US" dirty="0"/>
          </a:p>
        </p:txBody>
      </p:sp>
      <p:sp>
        <p:nvSpPr>
          <p:cNvPr id="4" name="TextBox 3"/>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Presentation Outline</a:t>
            </a:r>
            <a:endParaRPr lang="en-US" dirty="0"/>
          </a:p>
        </p:txBody>
      </p:sp>
      <p:sp>
        <p:nvSpPr>
          <p:cNvPr id="3" name="Content Placeholder 2"/>
          <p:cNvSpPr>
            <a:spLocks noGrp="1"/>
          </p:cNvSpPr>
          <p:nvPr>
            <p:ph sz="quarter" idx="10"/>
          </p:nvPr>
        </p:nvSpPr>
        <p:spPr>
          <a:xfrm>
            <a:off x="304800" y="1676400"/>
            <a:ext cx="8534400" cy="4800600"/>
          </a:xfrm>
        </p:spPr>
        <p:txBody>
          <a:bodyPr>
            <a:normAutofit fontScale="77500" lnSpcReduction="20000"/>
          </a:bodyPr>
          <a:lstStyle/>
          <a:p>
            <a:r>
              <a:rPr lang="en-US" dirty="0" smtClean="0">
                <a:solidFill>
                  <a:schemeClr val="bg1">
                    <a:lumMod val="65000"/>
                  </a:schemeClr>
                </a:solidFill>
              </a:rPr>
              <a:t>SCA biology</a:t>
            </a:r>
          </a:p>
          <a:p>
            <a:r>
              <a:rPr lang="en-US" dirty="0" smtClean="0">
                <a:solidFill>
                  <a:schemeClr val="bg1">
                    <a:lumMod val="65000"/>
                  </a:schemeClr>
                </a:solidFill>
              </a:rPr>
              <a:t>Tolerant hybrids</a:t>
            </a:r>
          </a:p>
          <a:p>
            <a:r>
              <a:rPr lang="en-US" dirty="0" smtClean="0">
                <a:solidFill>
                  <a:schemeClr val="bg1">
                    <a:lumMod val="65000"/>
                  </a:schemeClr>
                </a:solidFill>
              </a:rPr>
              <a:t>Effectiveness of seed treatments</a:t>
            </a:r>
          </a:p>
          <a:p>
            <a:r>
              <a:rPr lang="en-US" dirty="0" smtClean="0">
                <a:solidFill>
                  <a:schemeClr val="bg1">
                    <a:lumMod val="65000"/>
                  </a:schemeClr>
                </a:solidFill>
              </a:rPr>
              <a:t>Thresholds: Determining when to spray</a:t>
            </a:r>
          </a:p>
          <a:p>
            <a:pPr lvl="1"/>
            <a:r>
              <a:rPr lang="en-US" dirty="0" smtClean="0">
                <a:solidFill>
                  <a:schemeClr val="bg1">
                    <a:lumMod val="65000"/>
                  </a:schemeClr>
                </a:solidFill>
              </a:rPr>
              <a:t>Scouting</a:t>
            </a:r>
          </a:p>
          <a:p>
            <a:pPr lvl="1"/>
            <a:r>
              <a:rPr lang="en-US" dirty="0" smtClean="0">
                <a:solidFill>
                  <a:schemeClr val="bg1">
                    <a:lumMod val="65000"/>
                  </a:schemeClr>
                </a:solidFill>
              </a:rPr>
              <a:t>When to spray</a:t>
            </a:r>
          </a:p>
          <a:p>
            <a:pPr lvl="1"/>
            <a:r>
              <a:rPr lang="en-US" dirty="0" smtClean="0">
                <a:solidFill>
                  <a:schemeClr val="bg1">
                    <a:lumMod val="65000"/>
                  </a:schemeClr>
                </a:solidFill>
              </a:rPr>
              <a:t>Susceptible </a:t>
            </a:r>
            <a:r>
              <a:rPr lang="en-US" dirty="0" err="1" smtClean="0">
                <a:solidFill>
                  <a:schemeClr val="bg1">
                    <a:lumMod val="65000"/>
                  </a:schemeClr>
                </a:solidFill>
              </a:rPr>
              <a:t>vs</a:t>
            </a:r>
            <a:r>
              <a:rPr lang="en-US" dirty="0" smtClean="0">
                <a:solidFill>
                  <a:schemeClr val="bg1">
                    <a:lumMod val="65000"/>
                  </a:schemeClr>
                </a:solidFill>
              </a:rPr>
              <a:t> tolerant hybrids</a:t>
            </a:r>
          </a:p>
          <a:p>
            <a:pPr lvl="1"/>
            <a:r>
              <a:rPr lang="en-US" dirty="0" smtClean="0">
                <a:solidFill>
                  <a:schemeClr val="bg1">
                    <a:lumMod val="65000"/>
                  </a:schemeClr>
                </a:solidFill>
              </a:rPr>
              <a:t>Should spray threshold change with sorghum growth stage</a:t>
            </a:r>
          </a:p>
          <a:p>
            <a:r>
              <a:rPr lang="en-US" dirty="0" smtClean="0">
                <a:solidFill>
                  <a:schemeClr val="bg1">
                    <a:lumMod val="65000"/>
                  </a:schemeClr>
                </a:solidFill>
              </a:rPr>
              <a:t>Insecticide choices and rates</a:t>
            </a:r>
          </a:p>
          <a:p>
            <a:r>
              <a:rPr lang="en-US" dirty="0" smtClean="0">
                <a:solidFill>
                  <a:schemeClr val="bg1">
                    <a:lumMod val="65000"/>
                  </a:schemeClr>
                </a:solidFill>
              </a:rPr>
              <a:t>Controlling SCA in the presence of other pests (midge, headworms)</a:t>
            </a:r>
          </a:p>
          <a:p>
            <a:r>
              <a:rPr lang="en-US" dirty="0" smtClean="0">
                <a:solidFill>
                  <a:schemeClr val="bg1">
                    <a:lumMod val="65000"/>
                  </a:schemeClr>
                </a:solidFill>
              </a:rPr>
              <a:t>SCA management prior to harvest</a:t>
            </a:r>
          </a:p>
          <a:p>
            <a:r>
              <a:rPr lang="en-US" dirty="0" smtClean="0"/>
              <a:t>Cultural and environmental factors that influence SCA control</a:t>
            </a:r>
          </a:p>
          <a:p>
            <a:r>
              <a:rPr lang="en-US" dirty="0" smtClean="0">
                <a:solidFill>
                  <a:schemeClr val="bg1">
                    <a:lumMod val="65000"/>
                  </a:schemeClr>
                </a:solidFill>
              </a:rPr>
              <a:t>Best management practices</a:t>
            </a:r>
            <a:endParaRPr lang="en-US"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Cultural and Environmental Effects on SCA</a:t>
            </a:r>
            <a:endParaRPr lang="en-US" sz="3200" dirty="0"/>
          </a:p>
        </p:txBody>
      </p:sp>
      <p:sp>
        <p:nvSpPr>
          <p:cNvPr id="3" name="Content Placeholder 2"/>
          <p:cNvSpPr>
            <a:spLocks noGrp="1"/>
          </p:cNvSpPr>
          <p:nvPr>
            <p:ph sz="quarter" idx="10"/>
          </p:nvPr>
        </p:nvSpPr>
        <p:spPr/>
        <p:txBody>
          <a:bodyPr/>
          <a:lstStyle/>
          <a:p>
            <a:r>
              <a:rPr lang="en-US" dirty="0" smtClean="0"/>
              <a:t>Planting Date is the cultural practice (with the exception of applying insecticides) that has shown to have the largest impact on managing SCA.</a:t>
            </a:r>
          </a:p>
          <a:p>
            <a:r>
              <a:rPr lang="en-US" dirty="0" smtClean="0"/>
              <a:t>The effect of temperature, rainfall, relative humidity, day length, soil type and other environmental factors on SCA are unclear at this time.</a:t>
            </a:r>
          </a:p>
        </p:txBody>
      </p:sp>
      <p:sp>
        <p:nvSpPr>
          <p:cNvPr id="4" name="TextBox 3"/>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Early </a:t>
            </a:r>
            <a:r>
              <a:rPr lang="en-US" dirty="0" err="1" smtClean="0"/>
              <a:t>vs</a:t>
            </a:r>
            <a:r>
              <a:rPr lang="en-US" dirty="0" smtClean="0"/>
              <a:t> Late Planting Date – Yield</a:t>
            </a:r>
            <a:endParaRPr lang="en-US" dirty="0"/>
          </a:p>
        </p:txBody>
      </p:sp>
      <p:graphicFrame>
        <p:nvGraphicFramePr>
          <p:cNvPr id="6" name="Chart 5"/>
          <p:cNvGraphicFramePr/>
          <p:nvPr>
            <p:extLst>
              <p:ext uri="{D42A27DB-BD31-4B8C-83A1-F6EECF244321}">
                <p14:modId xmlns="" xmlns:p14="http://schemas.microsoft.com/office/powerpoint/2010/main" val="2134403726"/>
              </p:ext>
            </p:extLst>
          </p:nvPr>
        </p:nvGraphicFramePr>
        <p:xfrm>
          <a:off x="152400" y="2133600"/>
          <a:ext cx="4114800" cy="381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 xmlns:p14="http://schemas.microsoft.com/office/powerpoint/2010/main" val="364267027"/>
              </p:ext>
            </p:extLst>
          </p:nvPr>
        </p:nvGraphicFramePr>
        <p:xfrm>
          <a:off x="4419600" y="2057400"/>
          <a:ext cx="4724400" cy="35052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2971800" y="1371600"/>
            <a:ext cx="3349571" cy="369332"/>
          </a:xfrm>
          <a:prstGeom prst="rect">
            <a:avLst/>
          </a:prstGeom>
          <a:noFill/>
        </p:spPr>
        <p:txBody>
          <a:bodyPr wrap="none" rtlCol="0">
            <a:spAutoFit/>
          </a:bodyPr>
          <a:lstStyle/>
          <a:p>
            <a:r>
              <a:rPr lang="en-US" dirty="0" smtClean="0"/>
              <a:t>TAMU Amarillo – </a:t>
            </a:r>
            <a:r>
              <a:rPr lang="en-US" dirty="0" err="1" smtClean="0"/>
              <a:t>Ada</a:t>
            </a:r>
            <a:r>
              <a:rPr lang="en-US" dirty="0" smtClean="0"/>
              <a:t> </a:t>
            </a:r>
            <a:r>
              <a:rPr lang="en-US" dirty="0" err="1" smtClean="0"/>
              <a:t>Szczepaniec</a:t>
            </a:r>
            <a:endParaRPr lang="en-US" dirty="0"/>
          </a:p>
        </p:txBody>
      </p:sp>
      <p:sp>
        <p:nvSpPr>
          <p:cNvPr id="9" name="TextBox 8"/>
          <p:cNvSpPr txBox="1"/>
          <p:nvPr/>
        </p:nvSpPr>
        <p:spPr>
          <a:xfrm>
            <a:off x="838200" y="5562600"/>
            <a:ext cx="6781800" cy="923330"/>
          </a:xfrm>
          <a:prstGeom prst="rect">
            <a:avLst/>
          </a:prstGeom>
          <a:noFill/>
        </p:spPr>
        <p:txBody>
          <a:bodyPr wrap="square" rtlCol="0">
            <a:spAutoFit/>
          </a:bodyPr>
          <a:lstStyle/>
          <a:p>
            <a:r>
              <a:rPr lang="en-US" dirty="0" smtClean="0"/>
              <a:t>SCA numbers increased above threshold between Aug 10 and 14 when early planted sorghum was in the </a:t>
            </a:r>
            <a:r>
              <a:rPr lang="en-US" dirty="0" smtClean="0">
                <a:solidFill>
                  <a:srgbClr val="C00000"/>
                </a:solidFill>
              </a:rPr>
              <a:t>late soft dough </a:t>
            </a:r>
            <a:r>
              <a:rPr lang="en-US" smtClean="0">
                <a:solidFill>
                  <a:srgbClr val="C00000"/>
                </a:solidFill>
              </a:rPr>
              <a:t>stage </a:t>
            </a:r>
            <a:r>
              <a:rPr lang="en-US" smtClean="0"/>
              <a:t>and </a:t>
            </a:r>
            <a:r>
              <a:rPr lang="en-US" dirty="0" smtClean="0"/>
              <a:t>the late planted sorghum was </a:t>
            </a:r>
            <a:r>
              <a:rPr lang="en-US" dirty="0" smtClean="0">
                <a:solidFill>
                  <a:srgbClr val="C00000"/>
                </a:solidFill>
              </a:rPr>
              <a:t>flowering</a:t>
            </a:r>
            <a:r>
              <a:rPr lang="en-US" dirty="0" smtClean="0"/>
              <a:t>.</a:t>
            </a:r>
            <a:endParaRPr lang="en-US" dirty="0"/>
          </a:p>
        </p:txBody>
      </p:sp>
      <p:sp>
        <p:nvSpPr>
          <p:cNvPr id="11" name="TextBox 10"/>
          <p:cNvSpPr txBox="1"/>
          <p:nvPr/>
        </p:nvSpPr>
        <p:spPr>
          <a:xfrm>
            <a:off x="3048000" y="1828800"/>
            <a:ext cx="3247620" cy="369332"/>
          </a:xfrm>
          <a:prstGeom prst="rect">
            <a:avLst/>
          </a:prstGeom>
          <a:noFill/>
        </p:spPr>
        <p:txBody>
          <a:bodyPr wrap="none" rtlCol="0">
            <a:spAutoFit/>
          </a:bodyPr>
          <a:lstStyle/>
          <a:p>
            <a:r>
              <a:rPr lang="en-US" dirty="0" smtClean="0">
                <a:solidFill>
                  <a:srgbClr val="C00000"/>
                </a:solidFill>
              </a:rPr>
              <a:t>NO</a:t>
            </a:r>
            <a:r>
              <a:rPr lang="en-US" dirty="0" smtClean="0"/>
              <a:t> FOLIAR INSECTICIDE APPLIED</a:t>
            </a:r>
            <a:endParaRPr lang="en-US" dirty="0"/>
          </a:p>
        </p:txBody>
      </p:sp>
      <p:sp>
        <p:nvSpPr>
          <p:cNvPr id="10" name="TextBox 9"/>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Early </a:t>
            </a:r>
            <a:r>
              <a:rPr lang="en-US" dirty="0" err="1" smtClean="0"/>
              <a:t>vs</a:t>
            </a:r>
            <a:r>
              <a:rPr lang="en-US" dirty="0" smtClean="0"/>
              <a:t> Late Planting Date – Yield</a:t>
            </a:r>
            <a:endParaRPr lang="en-US" dirty="0"/>
          </a:p>
        </p:txBody>
      </p:sp>
      <p:sp>
        <p:nvSpPr>
          <p:cNvPr id="8" name="TextBox 7"/>
          <p:cNvSpPr txBox="1"/>
          <p:nvPr/>
        </p:nvSpPr>
        <p:spPr>
          <a:xfrm>
            <a:off x="2971800" y="1371600"/>
            <a:ext cx="3349571" cy="369332"/>
          </a:xfrm>
          <a:prstGeom prst="rect">
            <a:avLst/>
          </a:prstGeom>
          <a:noFill/>
        </p:spPr>
        <p:txBody>
          <a:bodyPr wrap="none" rtlCol="0">
            <a:spAutoFit/>
          </a:bodyPr>
          <a:lstStyle/>
          <a:p>
            <a:r>
              <a:rPr lang="en-US" dirty="0" smtClean="0"/>
              <a:t>TAMU Amarillo – </a:t>
            </a:r>
            <a:r>
              <a:rPr lang="en-US" dirty="0" err="1" smtClean="0"/>
              <a:t>Ada</a:t>
            </a:r>
            <a:r>
              <a:rPr lang="en-US" dirty="0" smtClean="0"/>
              <a:t> </a:t>
            </a:r>
            <a:r>
              <a:rPr lang="en-US" dirty="0" err="1" smtClean="0"/>
              <a:t>Szczepaniec</a:t>
            </a:r>
            <a:endParaRPr lang="en-US" dirty="0"/>
          </a:p>
        </p:txBody>
      </p:sp>
      <p:sp>
        <p:nvSpPr>
          <p:cNvPr id="9" name="TextBox 8"/>
          <p:cNvSpPr txBox="1"/>
          <p:nvPr/>
        </p:nvSpPr>
        <p:spPr>
          <a:xfrm>
            <a:off x="838200" y="5562600"/>
            <a:ext cx="6781800" cy="923330"/>
          </a:xfrm>
          <a:prstGeom prst="rect">
            <a:avLst/>
          </a:prstGeom>
          <a:noFill/>
        </p:spPr>
        <p:txBody>
          <a:bodyPr wrap="square" rtlCol="0">
            <a:spAutoFit/>
          </a:bodyPr>
          <a:lstStyle/>
          <a:p>
            <a:r>
              <a:rPr lang="en-US" dirty="0" smtClean="0"/>
              <a:t>SCA numbers increased above threshold between Aug 10 and 14 when early planted sorghum was in the </a:t>
            </a:r>
            <a:r>
              <a:rPr lang="en-US" dirty="0" smtClean="0">
                <a:solidFill>
                  <a:srgbClr val="C00000"/>
                </a:solidFill>
              </a:rPr>
              <a:t>late soft dough </a:t>
            </a:r>
            <a:r>
              <a:rPr lang="en-US" smtClean="0">
                <a:solidFill>
                  <a:srgbClr val="C00000"/>
                </a:solidFill>
              </a:rPr>
              <a:t>stage </a:t>
            </a:r>
            <a:r>
              <a:rPr lang="en-US" smtClean="0"/>
              <a:t>and </a:t>
            </a:r>
            <a:r>
              <a:rPr lang="en-US" dirty="0" smtClean="0"/>
              <a:t>the late planted sorghum was </a:t>
            </a:r>
            <a:r>
              <a:rPr lang="en-US" dirty="0" smtClean="0">
                <a:solidFill>
                  <a:srgbClr val="C00000"/>
                </a:solidFill>
              </a:rPr>
              <a:t>flowering</a:t>
            </a:r>
            <a:r>
              <a:rPr lang="en-US" dirty="0" smtClean="0"/>
              <a:t>.</a:t>
            </a:r>
            <a:endParaRPr lang="en-US" dirty="0"/>
          </a:p>
        </p:txBody>
      </p:sp>
      <p:sp>
        <p:nvSpPr>
          <p:cNvPr id="11" name="TextBox 10"/>
          <p:cNvSpPr txBox="1"/>
          <p:nvPr/>
        </p:nvSpPr>
        <p:spPr>
          <a:xfrm>
            <a:off x="2438400" y="1828800"/>
            <a:ext cx="4360681" cy="369332"/>
          </a:xfrm>
          <a:prstGeom prst="rect">
            <a:avLst/>
          </a:prstGeom>
          <a:noFill/>
        </p:spPr>
        <p:txBody>
          <a:bodyPr wrap="none" rtlCol="0">
            <a:spAutoFit/>
          </a:bodyPr>
          <a:lstStyle/>
          <a:p>
            <a:r>
              <a:rPr lang="en-US" dirty="0" smtClean="0"/>
              <a:t>FOLIAR INSECTICIDE APPLIED AT THRESHOLD</a:t>
            </a:r>
            <a:endParaRPr lang="en-US" dirty="0"/>
          </a:p>
        </p:txBody>
      </p:sp>
      <p:graphicFrame>
        <p:nvGraphicFramePr>
          <p:cNvPr id="12" name="Chart 11"/>
          <p:cNvGraphicFramePr/>
          <p:nvPr>
            <p:extLst>
              <p:ext uri="{D42A27DB-BD31-4B8C-83A1-F6EECF244321}">
                <p14:modId xmlns="" xmlns:p14="http://schemas.microsoft.com/office/powerpoint/2010/main" val="1786284957"/>
              </p:ext>
            </p:extLst>
          </p:nvPr>
        </p:nvGraphicFramePr>
        <p:xfrm>
          <a:off x="4267200" y="2286000"/>
          <a:ext cx="4876800" cy="33624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 xmlns:p14="http://schemas.microsoft.com/office/powerpoint/2010/main" val="1995466866"/>
              </p:ext>
            </p:extLst>
          </p:nvPr>
        </p:nvGraphicFramePr>
        <p:xfrm>
          <a:off x="152400" y="2209800"/>
          <a:ext cx="4097421" cy="35814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Early </a:t>
            </a:r>
            <a:r>
              <a:rPr lang="en-US" sz="3200" dirty="0" err="1" smtClean="0"/>
              <a:t>vs</a:t>
            </a:r>
            <a:r>
              <a:rPr lang="en-US" sz="3200" dirty="0" smtClean="0"/>
              <a:t> Late Planted and Relative Insect Infestation</a:t>
            </a:r>
            <a:endParaRPr lang="en-US" sz="3200" dirty="0"/>
          </a:p>
        </p:txBody>
      </p:sp>
      <p:pic>
        <p:nvPicPr>
          <p:cNvPr id="1026" name="Picture 2"/>
          <p:cNvPicPr>
            <a:picLocks noChangeAspect="1" noChangeArrowheads="1"/>
          </p:cNvPicPr>
          <p:nvPr/>
        </p:nvPicPr>
        <p:blipFill>
          <a:blip r:embed="rId3"/>
          <a:srcRect/>
          <a:stretch>
            <a:fillRect/>
          </a:stretch>
        </p:blipFill>
        <p:spPr bwMode="auto">
          <a:xfrm>
            <a:off x="164036" y="1380692"/>
            <a:ext cx="8855678" cy="5401499"/>
          </a:xfrm>
          <a:prstGeom prst="rect">
            <a:avLst/>
          </a:prstGeom>
          <a:noFill/>
          <a:ln w="9525">
            <a:noFill/>
            <a:miter lim="800000"/>
            <a:headEnd/>
            <a:tailEnd/>
          </a:ln>
          <a:effectLst/>
        </p:spPr>
      </p:pic>
      <p:sp>
        <p:nvSpPr>
          <p:cNvPr id="5" name="TextBox 4"/>
          <p:cNvSpPr txBox="1"/>
          <p:nvPr/>
        </p:nvSpPr>
        <p:spPr>
          <a:xfrm>
            <a:off x="4114800" y="1905000"/>
            <a:ext cx="1353704" cy="307777"/>
          </a:xfrm>
          <a:prstGeom prst="rect">
            <a:avLst/>
          </a:prstGeom>
          <a:noFill/>
        </p:spPr>
        <p:txBody>
          <a:bodyPr wrap="none" rtlCol="0">
            <a:spAutoFit/>
          </a:bodyPr>
          <a:lstStyle/>
          <a:p>
            <a:r>
              <a:rPr lang="en-US" sz="1400" dirty="0" smtClean="0"/>
              <a:t>TAMU – B. Reed</a:t>
            </a:r>
            <a:endParaRPr lang="en-US" sz="1400" dirty="0"/>
          </a:p>
        </p:txBody>
      </p:sp>
      <p:sp>
        <p:nvSpPr>
          <p:cNvPr id="6" name="TextBox 5"/>
          <p:cNvSpPr txBox="1"/>
          <p:nvPr/>
        </p:nvSpPr>
        <p:spPr>
          <a:xfrm>
            <a:off x="3505200" y="1447800"/>
            <a:ext cx="2325637" cy="369332"/>
          </a:xfrm>
          <a:prstGeom prst="rect">
            <a:avLst/>
          </a:prstGeom>
          <a:noFill/>
        </p:spPr>
        <p:txBody>
          <a:bodyPr wrap="none" rtlCol="0">
            <a:spAutoFit/>
          </a:bodyPr>
          <a:lstStyle/>
          <a:p>
            <a:r>
              <a:rPr lang="en-US" dirty="0" smtClean="0"/>
              <a:t>Trial near Plainview, TX</a:t>
            </a:r>
            <a:endParaRPr lang="en-US" dirty="0"/>
          </a:p>
        </p:txBody>
      </p:sp>
      <p:sp>
        <p:nvSpPr>
          <p:cNvPr id="7" name="TextBox 6"/>
          <p:cNvSpPr txBox="1"/>
          <p:nvPr/>
        </p:nvSpPr>
        <p:spPr>
          <a:xfrm>
            <a:off x="533400" y="64770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228600"/>
            <a:ext cx="6172200" cy="990600"/>
          </a:xfrm>
        </p:spPr>
        <p:txBody>
          <a:bodyPr>
            <a:normAutofit fontScale="90000"/>
          </a:bodyPr>
          <a:lstStyle/>
          <a:p>
            <a:r>
              <a:rPr lang="en-US" dirty="0" smtClean="0"/>
              <a:t>2016 Early </a:t>
            </a:r>
            <a:r>
              <a:rPr lang="en-US" dirty="0" err="1" smtClean="0"/>
              <a:t>vs</a:t>
            </a:r>
            <a:r>
              <a:rPr lang="en-US" dirty="0" smtClean="0"/>
              <a:t> Late Sorghum Planting - Yield</a:t>
            </a:r>
            <a:endParaRPr lang="en-US" dirty="0"/>
          </a:p>
        </p:txBody>
      </p:sp>
      <p:pic>
        <p:nvPicPr>
          <p:cNvPr id="3074" name="Picture 2"/>
          <p:cNvPicPr>
            <a:picLocks noChangeAspect="1" noChangeArrowheads="1"/>
          </p:cNvPicPr>
          <p:nvPr/>
        </p:nvPicPr>
        <p:blipFill>
          <a:blip r:embed="rId3"/>
          <a:srcRect/>
          <a:stretch>
            <a:fillRect/>
          </a:stretch>
        </p:blipFill>
        <p:spPr bwMode="auto">
          <a:xfrm>
            <a:off x="745723" y="1736886"/>
            <a:ext cx="7657823" cy="4334193"/>
          </a:xfrm>
          <a:prstGeom prst="rect">
            <a:avLst/>
          </a:prstGeom>
          <a:noFill/>
          <a:ln w="9525">
            <a:noFill/>
            <a:miter lim="800000"/>
            <a:headEnd/>
            <a:tailEnd/>
          </a:ln>
          <a:effectLst/>
        </p:spPr>
      </p:pic>
      <p:sp>
        <p:nvSpPr>
          <p:cNvPr id="5" name="TextBox 4"/>
          <p:cNvSpPr txBox="1"/>
          <p:nvPr/>
        </p:nvSpPr>
        <p:spPr>
          <a:xfrm>
            <a:off x="275208" y="1482571"/>
            <a:ext cx="1406539" cy="369332"/>
          </a:xfrm>
          <a:prstGeom prst="rect">
            <a:avLst/>
          </a:prstGeom>
          <a:noFill/>
        </p:spPr>
        <p:txBody>
          <a:bodyPr wrap="none" rtlCol="0">
            <a:spAutoFit/>
          </a:bodyPr>
          <a:lstStyle/>
          <a:p>
            <a:r>
              <a:rPr lang="en-US" dirty="0" smtClean="0"/>
              <a:t>TAMU - Reed</a:t>
            </a:r>
            <a:endParaRPr lang="en-US" dirty="0"/>
          </a:p>
        </p:txBody>
      </p:sp>
      <p:sp>
        <p:nvSpPr>
          <p:cNvPr id="6" name="TextBox 5"/>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Planting Date Conclusions</a:t>
            </a:r>
            <a:endParaRPr lang="en-US" dirty="0"/>
          </a:p>
        </p:txBody>
      </p:sp>
      <p:sp>
        <p:nvSpPr>
          <p:cNvPr id="3" name="Content Placeholder 2"/>
          <p:cNvSpPr>
            <a:spLocks noGrp="1"/>
          </p:cNvSpPr>
          <p:nvPr>
            <p:ph sz="quarter" idx="10"/>
          </p:nvPr>
        </p:nvSpPr>
        <p:spPr/>
        <p:txBody>
          <a:bodyPr>
            <a:normAutofit lnSpcReduction="10000"/>
          </a:bodyPr>
          <a:lstStyle/>
          <a:p>
            <a:r>
              <a:rPr lang="en-US" dirty="0" smtClean="0"/>
              <a:t>Early planting is an avoidance method for managing sugarcane aphid in sorghum.</a:t>
            </a:r>
          </a:p>
          <a:p>
            <a:r>
              <a:rPr lang="en-US" dirty="0" smtClean="0"/>
              <a:t>By planting early, sorghum may avoid sugarcane infestation altogether, or at least delay SCA infestation until the plant is at a later growth stage and thus reducing the effect on yield.</a:t>
            </a:r>
          </a:p>
          <a:p>
            <a:r>
              <a:rPr lang="en-US" dirty="0" smtClean="0"/>
              <a:t>Shifting to an earlier planting should </a:t>
            </a:r>
            <a:r>
              <a:rPr lang="en-US" smtClean="0"/>
              <a:t>be considered </a:t>
            </a:r>
            <a:r>
              <a:rPr lang="en-US" dirty="0" smtClean="0"/>
              <a:t>for those regions where yield potential is relatively low and the expense of an insecticide application my may be prohibitive.  </a:t>
            </a:r>
            <a:endParaRPr lang="en-US" dirty="0"/>
          </a:p>
        </p:txBody>
      </p:sp>
      <p:sp>
        <p:nvSpPr>
          <p:cNvPr id="4" name="TextBox 3"/>
          <p:cNvSpPr txBox="1"/>
          <p:nvPr/>
        </p:nvSpPr>
        <p:spPr>
          <a:xfrm>
            <a:off x="381000" y="64008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Best Management Practices for SCA</a:t>
            </a:r>
            <a:endParaRPr lang="en-US" dirty="0"/>
          </a:p>
        </p:txBody>
      </p:sp>
      <p:sp>
        <p:nvSpPr>
          <p:cNvPr id="2" name="Content Placeholder 1"/>
          <p:cNvSpPr>
            <a:spLocks noGrp="1"/>
          </p:cNvSpPr>
          <p:nvPr>
            <p:ph sz="quarter" idx="10"/>
          </p:nvPr>
        </p:nvSpPr>
        <p:spPr>
          <a:xfrm>
            <a:off x="304800" y="1676400"/>
            <a:ext cx="8534400" cy="4648200"/>
          </a:xfrm>
        </p:spPr>
        <p:txBody>
          <a:bodyPr>
            <a:normAutofit fontScale="85000" lnSpcReduction="20000"/>
          </a:bodyPr>
          <a:lstStyle/>
          <a:p>
            <a:r>
              <a:rPr lang="en-US" dirty="0" smtClean="0"/>
              <a:t>Control JG and other sorghum species around field</a:t>
            </a:r>
          </a:p>
          <a:p>
            <a:r>
              <a:rPr lang="en-US" dirty="0" smtClean="0"/>
              <a:t>Consider planting tolerant hybrids adapted to the region</a:t>
            </a:r>
          </a:p>
          <a:p>
            <a:r>
              <a:rPr lang="en-US" dirty="0" smtClean="0"/>
              <a:t>Use seed treatment for early aphid control</a:t>
            </a:r>
          </a:p>
          <a:p>
            <a:r>
              <a:rPr lang="en-US" dirty="0" smtClean="0"/>
              <a:t>Plant early to avoid infestations early in the season</a:t>
            </a:r>
          </a:p>
          <a:p>
            <a:r>
              <a:rPr lang="en-US" dirty="0" smtClean="0"/>
              <a:t>Scout early and often</a:t>
            </a:r>
          </a:p>
          <a:p>
            <a:r>
              <a:rPr lang="en-US" dirty="0" smtClean="0"/>
              <a:t>Treat as soon as threshold is reached</a:t>
            </a:r>
          </a:p>
          <a:p>
            <a:r>
              <a:rPr lang="en-US" dirty="0" smtClean="0"/>
              <a:t>Use the recommended insecticide, along with the lowest effective rate, applied in the recommended volume of water</a:t>
            </a:r>
          </a:p>
          <a:p>
            <a:r>
              <a:rPr lang="en-US" dirty="0" smtClean="0"/>
              <a:t>Good spray coverage is key for SCA control</a:t>
            </a:r>
          </a:p>
          <a:p>
            <a:r>
              <a:rPr lang="en-US" dirty="0" smtClean="0"/>
              <a:t>Avoid use of pyrethroids and other insecticides that are harmful to beneficials and may cause aphid numbers to increase rapidly</a:t>
            </a:r>
          </a:p>
          <a:p>
            <a:r>
              <a:rPr lang="en-US" dirty="0" smtClean="0"/>
              <a:t>Use insecticide as needed for harvest-aid</a:t>
            </a:r>
            <a:endParaRPr lang="en-US" dirty="0"/>
          </a:p>
        </p:txBody>
      </p:sp>
      <p:sp>
        <p:nvSpPr>
          <p:cNvPr id="4" name="TextBox 3"/>
          <p:cNvSpPr txBox="1"/>
          <p:nvPr/>
        </p:nvSpPr>
        <p:spPr>
          <a:xfrm>
            <a:off x="101589" y="6510874"/>
            <a:ext cx="878767" cy="215444"/>
          </a:xfrm>
          <a:prstGeom prst="rect">
            <a:avLst/>
          </a:prstGeom>
          <a:noFill/>
        </p:spPr>
        <p:txBody>
          <a:bodyPr wrap="none" rtlCol="0">
            <a:spAutoFit/>
          </a:bodyPr>
          <a:lstStyle/>
          <a:p>
            <a:r>
              <a:rPr lang="en-US" sz="800" dirty="0" err="1" smtClean="0">
                <a:latin typeface="Arial" pitchFamily="34" charset="0"/>
                <a:cs typeface="Arial" pitchFamily="34" charset="0"/>
              </a:rPr>
              <a:t>AMS</a:t>
            </a:r>
            <a:r>
              <a:rPr lang="en-US" sz="800" dirty="0" smtClean="0">
                <a:latin typeface="Arial" pitchFamily="34" charset="0"/>
                <a:cs typeface="Arial" pitchFamily="34" charset="0"/>
              </a:rPr>
              <a:t> Approved</a:t>
            </a:r>
            <a:endParaRPr lang="en-US" sz="800" dirty="0">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76600" y="2667000"/>
            <a:ext cx="5638800" cy="990600"/>
          </a:xfrm>
        </p:spPr>
        <p:txBody>
          <a:bodyPr>
            <a:normAutofit fontScale="90000"/>
          </a:bodyPr>
          <a:lstStyle/>
          <a:p>
            <a:r>
              <a:rPr lang="en-US" dirty="0" smtClean="0"/>
              <a:t>Brent Bean</a:t>
            </a:r>
            <a:br>
              <a:rPr lang="en-US" dirty="0" smtClean="0"/>
            </a:br>
            <a:r>
              <a:rPr lang="en-US" dirty="0" smtClean="0"/>
              <a:t>USCP Agronomist</a:t>
            </a:r>
            <a:endParaRPr lang="en-US" dirty="0"/>
          </a:p>
        </p:txBody>
      </p:sp>
      <p:pic>
        <p:nvPicPr>
          <p:cNvPr id="18" name="Picture Placeholder 8" descr="IMG_0377.jpg"/>
          <p:cNvPicPr>
            <a:picLocks noGrp="1" noChangeAspect="1"/>
          </p:cNvPicPr>
          <p:nvPr>
            <p:ph type="pic" sz="quarter" idx="10"/>
          </p:nvPr>
        </p:nvPicPr>
        <p:blipFill>
          <a:blip r:embed="rId2" cstate="print"/>
          <a:srcRect/>
          <a:stretch>
            <a:fillRect/>
          </a:stretch>
        </p:blipFill>
        <p:spPr>
          <a:xfrm>
            <a:off x="1" y="-1"/>
            <a:ext cx="9144491" cy="2286001"/>
          </a:xfrm>
        </p:spPr>
      </p:pic>
      <p:sp>
        <p:nvSpPr>
          <p:cNvPr id="19" name="Text Placeholder 18"/>
          <p:cNvSpPr>
            <a:spLocks noGrp="1"/>
          </p:cNvSpPr>
          <p:nvPr>
            <p:ph type="body" sz="quarter" idx="4294967295"/>
          </p:nvPr>
        </p:nvSpPr>
        <p:spPr>
          <a:xfrm>
            <a:off x="990600" y="4876800"/>
            <a:ext cx="7696200" cy="1701800"/>
          </a:xfrm>
        </p:spPr>
        <p:txBody>
          <a:bodyPr>
            <a:normAutofit/>
          </a:bodyPr>
          <a:lstStyle/>
          <a:p>
            <a:r>
              <a:rPr lang="en-US" sz="1800" dirty="0" smtClean="0">
                <a:latin typeface="Arial Rounded MT Bold" pitchFamily="34" charset="0"/>
              </a:rPr>
              <a:t>Email:  </a:t>
            </a:r>
            <a:r>
              <a:rPr lang="en-US" sz="1800" dirty="0" err="1" smtClean="0">
                <a:latin typeface="Arial Rounded MT Bold" pitchFamily="34" charset="0"/>
              </a:rPr>
              <a:t>brentb@sorghumcheckoff.com</a:t>
            </a:r>
            <a:endParaRPr lang="en-US" sz="1800" dirty="0" smtClean="0">
              <a:latin typeface="Arial Rounded MT Bold" pitchFamily="34" charset="0"/>
            </a:endParaRPr>
          </a:p>
          <a:p>
            <a:endParaRPr lang="en-US" sz="1800" dirty="0" smtClean="0">
              <a:latin typeface="Arial Rounded MT Bold" pitchFamily="34" charset="0"/>
            </a:endParaRPr>
          </a:p>
          <a:p>
            <a:r>
              <a:rPr lang="en-US" sz="1800" dirty="0" smtClean="0">
                <a:latin typeface="Arial Rounded MT Bold" pitchFamily="34" charset="0"/>
              </a:rPr>
              <a:t>Website:  </a:t>
            </a:r>
            <a:r>
              <a:rPr lang="en-US" sz="1800" dirty="0" err="1" smtClean="0">
                <a:latin typeface="Arial Rounded MT Bold" pitchFamily="34" charset="0"/>
              </a:rPr>
              <a:t>sorghumcheckoff.co</a:t>
            </a:r>
            <a:r>
              <a:rPr lang="en-US" sz="2000" dirty="0" err="1" smtClean="0">
                <a:latin typeface="Arial Rounded MT Bold" pitchFamily="34" charset="0"/>
              </a:rPr>
              <a:t>m</a:t>
            </a:r>
            <a:endParaRPr lang="en-US" sz="2000" dirty="0" smtClean="0">
              <a:latin typeface="Arial Rounded MT Bold" pitchFamily="34" charset="0"/>
            </a:endParaRPr>
          </a:p>
          <a:p>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Colonies and Honeydew</a:t>
            </a:r>
            <a:endParaRPr lang="en-US" dirty="0"/>
          </a:p>
        </p:txBody>
      </p:sp>
      <p:sp>
        <p:nvSpPr>
          <p:cNvPr id="3" name="Content Placeholder 2"/>
          <p:cNvSpPr>
            <a:spLocks noGrp="1"/>
          </p:cNvSpPr>
          <p:nvPr>
            <p:ph sz="quarter" idx="10"/>
          </p:nvPr>
        </p:nvSpPr>
        <p:spPr>
          <a:xfrm>
            <a:off x="304800" y="1676400"/>
            <a:ext cx="3505200" cy="4419600"/>
          </a:xfrm>
        </p:spPr>
        <p:txBody>
          <a:bodyPr>
            <a:normAutofit/>
          </a:bodyPr>
          <a:lstStyle/>
          <a:p>
            <a:r>
              <a:rPr lang="en-US" dirty="0" smtClean="0"/>
              <a:t>SCA forms colonies on the underside of the leaf and as they feed they secrete a sticky honeydew material that drips onto the leaf below it.</a:t>
            </a:r>
            <a:endParaRPr lang="en-US" dirty="0"/>
          </a:p>
        </p:txBody>
      </p:sp>
      <p:pic>
        <p:nvPicPr>
          <p:cNvPr id="5" name="Picture 3"/>
          <p:cNvPicPr>
            <a:picLocks noChangeAspect="1" noChangeArrowheads="1"/>
          </p:cNvPicPr>
          <p:nvPr/>
        </p:nvPicPr>
        <p:blipFill>
          <a:blip r:embed="rId2" cstate="screen"/>
          <a:srcRect/>
          <a:stretch>
            <a:fillRect/>
          </a:stretch>
        </p:blipFill>
        <p:spPr bwMode="auto">
          <a:xfrm>
            <a:off x="6248400" y="2971800"/>
            <a:ext cx="2567148" cy="1706880"/>
          </a:xfrm>
          <a:prstGeom prst="rect">
            <a:avLst/>
          </a:prstGeom>
          <a:noFill/>
          <a:ln w="9525">
            <a:noFill/>
            <a:miter lim="800000"/>
            <a:headEnd/>
            <a:tailEnd/>
          </a:ln>
          <a:effectLst/>
        </p:spPr>
      </p:pic>
      <p:pic>
        <p:nvPicPr>
          <p:cNvPr id="7" name="Picture 6" descr="C:\Users\brentb\Pictures\Insects\SCA\Texas SCA\Perryton.JPG"/>
          <p:cNvPicPr>
            <a:picLocks noChangeAspect="1" noChangeArrowheads="1"/>
          </p:cNvPicPr>
          <p:nvPr/>
        </p:nvPicPr>
        <p:blipFill>
          <a:blip r:embed="rId3" cstate="screen"/>
          <a:srcRect/>
          <a:stretch>
            <a:fillRect/>
          </a:stretch>
        </p:blipFill>
        <p:spPr>
          <a:xfrm>
            <a:off x="3733800" y="2362200"/>
            <a:ext cx="2391102" cy="3188136"/>
          </a:xfrm>
          <a:prstGeom prst="rect">
            <a:avLst/>
          </a:prstGeom>
          <a:noFill/>
        </p:spPr>
      </p:pic>
      <p:sp>
        <p:nvSpPr>
          <p:cNvPr id="8" name="TextBox 7"/>
          <p:cNvSpPr txBox="1"/>
          <p:nvPr/>
        </p:nvSpPr>
        <p:spPr>
          <a:xfrm>
            <a:off x="685800" y="6248400"/>
            <a:ext cx="952505" cy="246221"/>
          </a:xfrm>
          <a:prstGeom prst="rect">
            <a:avLst/>
          </a:prstGeom>
          <a:noFill/>
        </p:spPr>
        <p:txBody>
          <a:bodyPr wrap="none" rtlCol="0">
            <a:spAutoFit/>
          </a:bodyPr>
          <a:lstStyle/>
          <a:p>
            <a:r>
              <a:rPr lang="en-US" sz="1000" dirty="0" err="1" smtClean="0"/>
              <a:t>AMS</a:t>
            </a:r>
            <a:r>
              <a:rPr lang="en-US" sz="1000" dirty="0" smtClean="0"/>
              <a:t> approved</a:t>
            </a:r>
            <a:endParaRPr lang="en-US" sz="10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981200" y="1371600"/>
            <a:ext cx="6781800" cy="4343400"/>
          </a:xfrm>
        </p:spPr>
        <p:txBody>
          <a:bodyPr>
            <a:normAutofit fontScale="40000" lnSpcReduction="20000"/>
          </a:bodyPr>
          <a:lstStyle/>
          <a:p>
            <a:pPr>
              <a:buNone/>
            </a:pPr>
            <a:r>
              <a:rPr lang="en-US" smtClean="0"/>
              <a:t> </a:t>
            </a:r>
            <a:r>
              <a:rPr lang="en-US" b="1" smtClean="0"/>
              <a:t>Disclaimer of Warranties/Accuracy and Use of Data</a:t>
            </a:r>
            <a:endParaRPr lang="en-US" smtClean="0"/>
          </a:p>
          <a:p>
            <a:r>
              <a:rPr lang="en-US" smtClean="0"/>
              <a:t>Although the data found here has been produced and processed from third party sources believed to be reliable, no warranty expressed or implied is made regarding accuracy, adequacy, completeness, legality, reliability or usefulness of any information. This disclaimer applies to both isolated and aggregate uses of the information. The United Sorghum Checkoff Program (“USCP”) provides this information on an "AS IS" basis. All warranties of any kind, express or implied, including but not limited to the IMPLIED WARRANTIES OF MERCHANTABILITY, FITNESS FOR A PARTICULAR PURPOSE, freedom from contamination by computer viruses and non-infringement of proprietary rights ARE DISCLAIMED.</a:t>
            </a:r>
          </a:p>
          <a:p>
            <a:endParaRPr lang="en-US" smtClean="0"/>
          </a:p>
          <a:p>
            <a:r>
              <a:rPr lang="en-US" smtClean="0"/>
              <a:t>Changes may be periodically added to the information herein; these changes may or may not be incorporated in any new version of the publication. If the user has obtained this information from a source other than USCP, the user must be aware that electronic data can be altered subsequent to original distribution. Data can also quickly become out-of-date.  If the user finds any errors or omissions, USCP encourages the user to report them to the third party provider of the information.</a:t>
            </a:r>
          </a:p>
          <a:p>
            <a:endParaRPr lang="en-US" smtClean="0"/>
          </a:p>
          <a:p>
            <a:r>
              <a:rPr lang="en-US" smtClean="0"/>
              <a:t>It is recommended that the user pay careful attention to the contents of the information regarding relevance to the user’s region and/or management practices.  USCP strongly encourages the user to contact their local chemical/seed distributor(s), extension and/or consultant regarding appropriate use or guidance and direction for the user’s specific operation and/or region.</a:t>
            </a:r>
          </a:p>
          <a:p>
            <a:pPr>
              <a:buNone/>
            </a:pPr>
            <a:r>
              <a:rPr lang="en-US" smtClean="0"/>
              <a:t> </a:t>
            </a:r>
          </a:p>
          <a:p>
            <a:pPr>
              <a:buNone/>
            </a:pPr>
            <a:r>
              <a:rPr lang="en-US" b="1" smtClean="0"/>
              <a:t>Disclaimer of Endorsement</a:t>
            </a:r>
            <a:endParaRPr lang="en-US" smtClean="0"/>
          </a:p>
          <a:p>
            <a:r>
              <a:rPr lang="en-US" smtClean="0"/>
              <a:t>Regarding this information, USCP is a distributor of content supplied by third parties. Any opinions, advice, statements, services, offers, or other information or content expressed or made available by third parties, including information providers, users, or others, are those of the respective author(s) and do not necessarily state or reflect those of USCP. Reference herein to any specific commercial products, process, or service by trade name, trademark, manufacturer, or otherwise, does not constitute or imply its endorsement, recommendation, or favoring by USCP, and such reference shall not be used for advertising or product endorsement purposes.</a:t>
            </a:r>
          </a:p>
          <a:p>
            <a:pPr>
              <a:buNone/>
            </a:pPr>
            <a:endParaRPr 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13653</TotalTime>
  <Words>6529</Words>
  <Application>Microsoft Macintosh PowerPoint</Application>
  <PresentationFormat>On-screen Show (4:3)</PresentationFormat>
  <Paragraphs>969</Paragraphs>
  <Slides>90</Slides>
  <Notes>66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90</vt:i4>
      </vt:variant>
    </vt:vector>
  </HeadingPairs>
  <TitlesOfParts>
    <vt:vector size="93" baseType="lpstr">
      <vt:lpstr>Office Theme</vt:lpstr>
      <vt:lpstr>Chart</vt:lpstr>
      <vt:lpstr>think-cell Slide</vt:lpstr>
      <vt:lpstr>Sugarcane Aphid Management – 2017 Brent Bean</vt:lpstr>
      <vt:lpstr>Slide 2</vt:lpstr>
      <vt:lpstr>Presentation Outline</vt:lpstr>
      <vt:lpstr>Presentation Outline</vt:lpstr>
      <vt:lpstr>Origination of SCA in US Sorghum</vt:lpstr>
      <vt:lpstr>Aphids in Sorghum</vt:lpstr>
      <vt:lpstr>SCA Reproduction on Sorghum</vt:lpstr>
      <vt:lpstr>SCA Population can Increase very Fast</vt:lpstr>
      <vt:lpstr>Colonies and Honeydew</vt:lpstr>
      <vt:lpstr>SCA Naturel Enemies</vt:lpstr>
      <vt:lpstr>Crop and Weed Hosts for SCA</vt:lpstr>
      <vt:lpstr>Presentation Outline</vt:lpstr>
      <vt:lpstr>Tolerant Hybrids</vt:lpstr>
      <vt:lpstr>Tolerant Hybrids</vt:lpstr>
      <vt:lpstr>Identifying Tolerant Hybrids</vt:lpstr>
      <vt:lpstr>Identifying Tolerant Hybrids</vt:lpstr>
      <vt:lpstr>Identifying Tolerant Hybrids</vt:lpstr>
      <vt:lpstr>Identifying Tolerant Hybrids</vt:lpstr>
      <vt:lpstr>2016 Hybrids Identified with  Some SCA Tolerance</vt:lpstr>
      <vt:lpstr>New Resistant Lines from TAMU</vt:lpstr>
      <vt:lpstr>Presentation Outline</vt:lpstr>
      <vt:lpstr>Seed Treatments for SCA Control</vt:lpstr>
      <vt:lpstr>Seed Treatments</vt:lpstr>
      <vt:lpstr>2015 Seed Treatment Trial</vt:lpstr>
      <vt:lpstr>2016 Seed Treatment Trial</vt:lpstr>
      <vt:lpstr>2016 Seed Treatment Trial</vt:lpstr>
      <vt:lpstr>Seed Treatment Conclusions</vt:lpstr>
      <vt:lpstr>Presentation Outline</vt:lpstr>
      <vt:lpstr>Scouting for  Sugarcane Aphid</vt:lpstr>
      <vt:lpstr>Slide 30</vt:lpstr>
      <vt:lpstr>Threshold Determination for Sugarcane Aphid</vt:lpstr>
      <vt:lpstr>Current Spray Thresholds</vt:lpstr>
      <vt:lpstr>Susceptible vs Tolerant Hybrids</vt:lpstr>
      <vt:lpstr>Threshold for Tolerant and Susceptible Hybrids Conclusions</vt:lpstr>
      <vt:lpstr>Slide 35</vt:lpstr>
      <vt:lpstr>SCA Infestation Occurs at 6 Leaf Stage - Georgia</vt:lpstr>
      <vt:lpstr>SCA Infestation Occurring at Boot - Georgia</vt:lpstr>
      <vt:lpstr>SCA Infestation Occurring at Milk Stage - Georgia</vt:lpstr>
      <vt:lpstr>SCA Infestation occurring at the Boot-heading Stage –Kansas</vt:lpstr>
      <vt:lpstr>SCA Infestation occurring at the Hard Dough Stage –Kansas</vt:lpstr>
      <vt:lpstr>SCA Infestation Occurring at Boot Stage - Arkansas</vt:lpstr>
      <vt:lpstr>SCA Infestation occurring at Soft Dough Stage –Arkansas</vt:lpstr>
      <vt:lpstr>Growth Stage Threshold Conclusions</vt:lpstr>
      <vt:lpstr>Presentation Outline</vt:lpstr>
      <vt:lpstr>2015 Results Average Number of SCA  (middle + flag leaf)</vt:lpstr>
      <vt:lpstr>2015 Rate Response of  Transform and Sivanto</vt:lpstr>
      <vt:lpstr>2016 SCA Insecticide Trial near Amarillo, TX</vt:lpstr>
      <vt:lpstr>2016 SCA Insecticide Trial near Amarillo, TX</vt:lpstr>
      <vt:lpstr>2016 SCA Insecticide Trial near Amarillo, TX</vt:lpstr>
      <vt:lpstr>Evaluating Reduced Rates and Combinations of Transform and Sivanto - 2016</vt:lpstr>
      <vt:lpstr>Evaluating Reduced Rates and Combinations- Arkansas</vt:lpstr>
      <vt:lpstr>Evaluating Reduced Rates and Combinations - Tennessee</vt:lpstr>
      <vt:lpstr>Evaluating Reduced Rates and Combinations - Tennessee</vt:lpstr>
      <vt:lpstr>Evaluating Reduced and Combinations - Georgia</vt:lpstr>
      <vt:lpstr>Evaluating Reduced Rates and Combinations - Oklahoma</vt:lpstr>
      <vt:lpstr>Evaluating Reduced Rates and Combinations – South Carolina</vt:lpstr>
      <vt:lpstr>Yield (bu/A) of Standardized Efficacy Trials (2016)</vt:lpstr>
      <vt:lpstr>Use of Adjuvants with Transform Summary Across 4 Trials</vt:lpstr>
      <vt:lpstr>Use of Adjuvants with Sivanto Across 4 Trials</vt:lpstr>
      <vt:lpstr>Insecticide Selection and Rates Conclusions</vt:lpstr>
      <vt:lpstr>Presentation Outline</vt:lpstr>
      <vt:lpstr>SCA/Headworm Treatments Tested in 2016</vt:lpstr>
      <vt:lpstr>SCA Control with Transform applied with or without Other Insecticides</vt:lpstr>
      <vt:lpstr>SCA Control with Sivanto Prime applied with or without other Insecticides</vt:lpstr>
      <vt:lpstr>Headworm Control when various Insecticides Applied with  Sivanto or Transform</vt:lpstr>
      <vt:lpstr>SCA/MidgeTreatments  Tested in 2016</vt:lpstr>
      <vt:lpstr>Midge Control when various Insecticides Applied with Sivanto or Transform</vt:lpstr>
      <vt:lpstr>Midge Control when various Insecticides Applied with Sivanto or Transform</vt:lpstr>
      <vt:lpstr>Midge Control when various Insecticides Applied with Sivanto or Transform</vt:lpstr>
      <vt:lpstr>Midge Control when various Insecticides Applied with Sivanto or Transform</vt:lpstr>
      <vt:lpstr>Managing SCA when Headworms are Present - Conclusions</vt:lpstr>
      <vt:lpstr>Managing SCA when Midge are Present - Conclusions</vt:lpstr>
      <vt:lpstr>Presentation Outline</vt:lpstr>
      <vt:lpstr>SCA at Harvest</vt:lpstr>
      <vt:lpstr>SCA management just before harvest - TX</vt:lpstr>
      <vt:lpstr>SCA management just before harvest - TX</vt:lpstr>
      <vt:lpstr>SCA management just before harvest - TX</vt:lpstr>
      <vt:lpstr>SCA Management just Prior to Harvest - Arkansas</vt:lpstr>
      <vt:lpstr>SCA Management just Prior to Harvest - Arkansas</vt:lpstr>
      <vt:lpstr>Pre Harvest Management  Conclusions</vt:lpstr>
      <vt:lpstr>Presentation Outline</vt:lpstr>
      <vt:lpstr>Cultural and Environmental Effects on SCA</vt:lpstr>
      <vt:lpstr>Early vs Late Planting Date – Yield</vt:lpstr>
      <vt:lpstr>Early vs Late Planting Date – Yield</vt:lpstr>
      <vt:lpstr>Early vs Late Planted and Relative Insect Infestation</vt:lpstr>
      <vt:lpstr>2016 Early vs Late Sorghum Planting - Yield</vt:lpstr>
      <vt:lpstr>Planting Date Conclusions</vt:lpstr>
      <vt:lpstr>Best Management Practices for SCA</vt:lpstr>
      <vt:lpstr>Brent Bean USCP Agronomist</vt:lpstr>
      <vt:lpstr>Slide 90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sydneyn</dc:creator>
  <cp:lastModifiedBy>Elisa R Taylor</cp:lastModifiedBy>
  <cp:revision>884</cp:revision>
  <dcterms:created xsi:type="dcterms:W3CDTF">2016-06-09T15:51:04Z</dcterms:created>
  <dcterms:modified xsi:type="dcterms:W3CDTF">2017-01-27T15:25:47Z</dcterms:modified>
</cp:coreProperties>
</file>